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charts/chart4.xml" ContentType="application/vnd.openxmlformats-officedocument.drawingml.chart+xml"/>
  <Override PartName="/ppt/tags/tag51.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2"/>
  </p:notesMasterIdLst>
  <p:handoutMasterIdLst>
    <p:handoutMasterId r:id="rId33"/>
  </p:handoutMasterIdLst>
  <p:sldIdLst>
    <p:sldId id="256" r:id="rId2"/>
    <p:sldId id="370" r:id="rId3"/>
    <p:sldId id="364" r:id="rId4"/>
    <p:sldId id="383" r:id="rId5"/>
    <p:sldId id="325" r:id="rId6"/>
    <p:sldId id="361" r:id="rId7"/>
    <p:sldId id="327" r:id="rId8"/>
    <p:sldId id="373" r:id="rId9"/>
    <p:sldId id="371" r:id="rId10"/>
    <p:sldId id="369" r:id="rId11"/>
    <p:sldId id="335" r:id="rId12"/>
    <p:sldId id="368" r:id="rId13"/>
    <p:sldId id="400" r:id="rId14"/>
    <p:sldId id="391" r:id="rId15"/>
    <p:sldId id="399" r:id="rId16"/>
    <p:sldId id="340" r:id="rId17"/>
    <p:sldId id="374" r:id="rId18"/>
    <p:sldId id="401" r:id="rId19"/>
    <p:sldId id="397" r:id="rId20"/>
    <p:sldId id="396" r:id="rId21"/>
    <p:sldId id="395" r:id="rId22"/>
    <p:sldId id="393" r:id="rId23"/>
    <p:sldId id="394" r:id="rId24"/>
    <p:sldId id="403" r:id="rId25"/>
    <p:sldId id="398" r:id="rId26"/>
    <p:sldId id="402" r:id="rId27"/>
    <p:sldId id="265" r:id="rId28"/>
    <p:sldId id="291" r:id="rId29"/>
    <p:sldId id="372" r:id="rId30"/>
    <p:sldId id="29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84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oleObject" Target="file:///E:\IFC%20PREZENTACIJA\Book1.xlsx"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bs-Latn-B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Pt>
            <c:idx val="9"/>
            <c:invertIfNegative val="0"/>
            <c:bubble3D val="0"/>
            <c:spPr>
              <a:solidFill>
                <a:schemeClr val="accent1">
                  <a:lumMod val="60000"/>
                  <a:lumOff val="40000"/>
                </a:schemeClr>
              </a:solidFill>
            </c:spPr>
          </c:dPt>
          <c:dLbls>
            <c:dLbl>
              <c:idx val="1"/>
              <c:layout/>
              <c:tx>
                <c:rich>
                  <a:bodyPr/>
                  <a:lstStyle/>
                  <a:p>
                    <a:r>
                      <a:rPr lang="en-US" dirty="0"/>
                      <a:t>1</a:t>
                    </a:r>
                    <a:r>
                      <a:rPr lang="hr-HR"/>
                      <a:t>,</a:t>
                    </a:r>
                    <a:r>
                      <a:rPr lang="en-US" dirty="0"/>
                      <a:t>329</a:t>
                    </a:r>
                  </a:p>
                </c:rich>
              </c:tx>
              <c:showLegendKey val="0"/>
              <c:showVal val="1"/>
              <c:showCatName val="0"/>
              <c:showSerName val="0"/>
              <c:showPercent val="0"/>
              <c:showBubbleSize val="0"/>
            </c:dLbl>
            <c:dLbl>
              <c:idx val="9"/>
              <c:layout/>
              <c:tx>
                <c:rich>
                  <a:bodyPr/>
                  <a:lstStyle/>
                  <a:p>
                    <a:r>
                      <a:rPr lang="hr-HR"/>
                      <a:t>242*</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'i Q4 2015'!$C$6:$L$6</c:f>
              <c:strCache>
                <c:ptCount val="10"/>
                <c:pt idx="0">
                  <c:v>2006</c:v>
                </c:pt>
                <c:pt idx="1">
                  <c:v>2007</c:v>
                </c:pt>
                <c:pt idx="2">
                  <c:v>2008</c:v>
                </c:pt>
                <c:pt idx="3">
                  <c:v>2009</c:v>
                </c:pt>
                <c:pt idx="4">
                  <c:v>2010</c:v>
                </c:pt>
                <c:pt idx="5">
                  <c:v>2011</c:v>
                </c:pt>
                <c:pt idx="6">
                  <c:v>2012</c:v>
                </c:pt>
                <c:pt idx="7">
                  <c:v>2013</c:v>
                </c:pt>
                <c:pt idx="8">
                  <c:v>2014</c:v>
                </c:pt>
                <c:pt idx="9">
                  <c:v>I-IX 2015</c:v>
                </c:pt>
              </c:strCache>
            </c:strRef>
          </c:cat>
          <c:val>
            <c:numRef>
              <c:f>'i Q4 2015'!$C$7:$L$7</c:f>
              <c:numCache>
                <c:formatCode>0</c:formatCode>
                <c:ptCount val="10"/>
                <c:pt idx="0">
                  <c:v>442.26747723472897</c:v>
                </c:pt>
                <c:pt idx="1">
                  <c:v>1329.3588911101681</c:v>
                </c:pt>
                <c:pt idx="2">
                  <c:v>683.59724515934408</c:v>
                </c:pt>
                <c:pt idx="3">
                  <c:v>179.9747421810689</c:v>
                </c:pt>
                <c:pt idx="4">
                  <c:v>306.77512871773109</c:v>
                </c:pt>
                <c:pt idx="5">
                  <c:v>357.39302495615675</c:v>
                </c:pt>
                <c:pt idx="6">
                  <c:v>307.28642059892729</c:v>
                </c:pt>
                <c:pt idx="7">
                  <c:v>227.52488713231722</c:v>
                </c:pt>
                <c:pt idx="8">
                  <c:v>378.35599208520171</c:v>
                </c:pt>
                <c:pt idx="9" formatCode="General">
                  <c:v>242</c:v>
                </c:pt>
              </c:numCache>
            </c:numRef>
          </c:val>
        </c:ser>
        <c:dLbls>
          <c:showLegendKey val="0"/>
          <c:showVal val="0"/>
          <c:showCatName val="0"/>
          <c:showSerName val="0"/>
          <c:showPercent val="0"/>
          <c:showBubbleSize val="0"/>
        </c:dLbls>
        <c:gapWidth val="97"/>
        <c:axId val="72900608"/>
        <c:axId val="72902144"/>
      </c:barChart>
      <c:catAx>
        <c:axId val="72900608"/>
        <c:scaling>
          <c:orientation val="minMax"/>
        </c:scaling>
        <c:delete val="0"/>
        <c:axPos val="b"/>
        <c:majorTickMark val="out"/>
        <c:minorTickMark val="none"/>
        <c:tickLblPos val="nextTo"/>
        <c:crossAx val="72902144"/>
        <c:crosses val="autoZero"/>
        <c:auto val="1"/>
        <c:lblAlgn val="ctr"/>
        <c:lblOffset val="100"/>
        <c:noMultiLvlLbl val="0"/>
      </c:catAx>
      <c:valAx>
        <c:axId val="72902144"/>
        <c:scaling>
          <c:orientation val="minMax"/>
        </c:scaling>
        <c:delete val="1"/>
        <c:axPos val="l"/>
        <c:numFmt formatCode="0" sourceLinked="1"/>
        <c:majorTickMark val="out"/>
        <c:minorTickMark val="none"/>
        <c:tickLblPos val="nextTo"/>
        <c:crossAx val="72900608"/>
        <c:crosses val="autoZero"/>
        <c:crossBetween val="between"/>
      </c:valAx>
    </c:plotArea>
    <c:plotVisOnly val="1"/>
    <c:dispBlanksAs val="gap"/>
    <c:showDLblsOverMax val="0"/>
  </c:chart>
  <c:spPr>
    <a:ln>
      <a:solidFill>
        <a:srgbClr val="FFC000"/>
      </a:solidFill>
    </a:ln>
    <a:effectLst>
      <a:outerShdw blurRad="50800" dist="38100" dir="2700000" algn="tl" rotWithShape="0">
        <a:prstClr val="black">
          <a:alpha val="40000"/>
        </a:prstClr>
      </a:outerShdw>
    </a:effectLst>
  </c:spPr>
  <c:txPr>
    <a:bodyPr/>
    <a:lstStyle/>
    <a:p>
      <a:pPr>
        <a:defRPr>
          <a:latin typeface="Arial" pitchFamily="34" charset="0"/>
          <a:cs typeface="Arial" pitchFamily="34" charset="0"/>
        </a:defRPr>
      </a:pPr>
      <a:endParaRPr lang="sr-Latn-R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bs-Latn-B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201816223012326"/>
          <c:y val="1.53931981906517E-2"/>
          <c:w val="0.63182364825313242"/>
          <c:h val="0.90638297872340423"/>
        </c:manualLayout>
      </c:layout>
      <c:barChart>
        <c:barDir val="bar"/>
        <c:grouping val="clustered"/>
        <c:varyColors val="0"/>
        <c:ser>
          <c:idx val="0"/>
          <c:order val="0"/>
          <c:spPr>
            <a:solidFill>
              <a:schemeClr val="accent1"/>
            </a:solidFill>
            <a:ln>
              <a:solidFill>
                <a:schemeClr val="accent1">
                  <a:shade val="50000"/>
                </a:schemeClr>
              </a:solidFill>
            </a:ln>
            <a:effectLst>
              <a:innerShdw blurRad="63500" dist="50800" dir="8100000">
                <a:prstClr val="black">
                  <a:alpha val="50000"/>
                </a:prstClr>
              </a:innerShdw>
            </a:effectLst>
          </c:spPr>
          <c:invertIfNegative val="0"/>
          <c:dPt>
            <c:idx val="0"/>
            <c:invertIfNegative val="0"/>
            <c:bubble3D val="0"/>
            <c:spPr>
              <a:solidFill>
                <a:srgbClr val="FFFF00"/>
              </a:solidFill>
              <a:ln>
                <a:solidFill>
                  <a:schemeClr val="accent1">
                    <a:shade val="50000"/>
                  </a:schemeClr>
                </a:solidFill>
              </a:ln>
              <a:effectLst>
                <a:innerShdw blurRad="63500" dist="50800" dir="8100000">
                  <a:prstClr val="black">
                    <a:alpha val="50000"/>
                  </a:prstClr>
                </a:innerShdw>
              </a:effectLst>
            </c:spPr>
          </c:dPt>
          <c:dLbls>
            <c:txPr>
              <a:bodyPr/>
              <a:lstStyle/>
              <a:p>
                <a:pPr>
                  <a:defRPr sz="1400"/>
                </a:pPr>
                <a:endParaRPr lang="sr-Latn-RS"/>
              </a:p>
            </c:txPr>
            <c:showLegendKey val="0"/>
            <c:showVal val="1"/>
            <c:showCatName val="0"/>
            <c:showSerName val="0"/>
            <c:showPercent val="0"/>
            <c:showBubbleSize val="0"/>
            <c:showLeaderLines val="0"/>
          </c:dLbls>
          <c:cat>
            <c:strRef>
              <c:f>Sheet1!$C$4:$C$12</c:f>
              <c:strCache>
                <c:ptCount val="9"/>
                <c:pt idx="0">
                  <c:v>BIH</c:v>
                </c:pt>
                <c:pt idx="1">
                  <c:v>Serbia</c:v>
                </c:pt>
                <c:pt idx="2">
                  <c:v>Slovakia</c:v>
                </c:pt>
                <c:pt idx="3">
                  <c:v>Romania</c:v>
                </c:pt>
                <c:pt idx="4">
                  <c:v>Bulgaria</c:v>
                </c:pt>
                <c:pt idx="5">
                  <c:v>Czech Republic</c:v>
                </c:pt>
                <c:pt idx="6">
                  <c:v>Poland</c:v>
                </c:pt>
                <c:pt idx="7">
                  <c:v>Croatia</c:v>
                </c:pt>
                <c:pt idx="8">
                  <c:v>Hungary</c:v>
                </c:pt>
              </c:strCache>
            </c:strRef>
          </c:cat>
          <c:val>
            <c:numRef>
              <c:f>Sheet1!$D$4:$D$12</c:f>
              <c:numCache>
                <c:formatCode>General</c:formatCode>
                <c:ptCount val="9"/>
                <c:pt idx="0">
                  <c:v>17</c:v>
                </c:pt>
                <c:pt idx="1">
                  <c:v>20</c:v>
                </c:pt>
                <c:pt idx="2">
                  <c:v>20</c:v>
                </c:pt>
                <c:pt idx="3">
                  <c:v>20</c:v>
                </c:pt>
                <c:pt idx="4">
                  <c:v>20</c:v>
                </c:pt>
                <c:pt idx="5">
                  <c:v>21</c:v>
                </c:pt>
                <c:pt idx="6">
                  <c:v>23</c:v>
                </c:pt>
                <c:pt idx="7">
                  <c:v>25</c:v>
                </c:pt>
                <c:pt idx="8">
                  <c:v>27</c:v>
                </c:pt>
              </c:numCache>
            </c:numRef>
          </c:val>
        </c:ser>
        <c:dLbls>
          <c:showLegendKey val="0"/>
          <c:showVal val="0"/>
          <c:showCatName val="0"/>
          <c:showSerName val="0"/>
          <c:showPercent val="0"/>
          <c:showBubbleSize val="0"/>
        </c:dLbls>
        <c:gapWidth val="150"/>
        <c:axId val="22748544"/>
        <c:axId val="22799488"/>
      </c:barChart>
      <c:catAx>
        <c:axId val="22748544"/>
        <c:scaling>
          <c:orientation val="minMax"/>
        </c:scaling>
        <c:delete val="0"/>
        <c:axPos val="l"/>
        <c:majorTickMark val="out"/>
        <c:minorTickMark val="none"/>
        <c:tickLblPos val="nextTo"/>
        <c:spPr>
          <a:noFill/>
          <a:ln>
            <a:noFill/>
          </a:ln>
        </c:spPr>
        <c:txPr>
          <a:bodyPr/>
          <a:lstStyle/>
          <a:p>
            <a:pPr>
              <a:defRPr sz="1400" baseline="0"/>
            </a:pPr>
            <a:endParaRPr lang="sr-Latn-RS"/>
          </a:p>
        </c:txPr>
        <c:crossAx val="22799488"/>
        <c:crosses val="autoZero"/>
        <c:auto val="1"/>
        <c:lblAlgn val="ctr"/>
        <c:lblOffset val="100"/>
        <c:noMultiLvlLbl val="0"/>
      </c:catAx>
      <c:valAx>
        <c:axId val="22799488"/>
        <c:scaling>
          <c:orientation val="minMax"/>
        </c:scaling>
        <c:delete val="1"/>
        <c:axPos val="b"/>
        <c:majorGridlines>
          <c:spPr>
            <a:ln>
              <a:noFill/>
            </a:ln>
          </c:spPr>
        </c:majorGridlines>
        <c:numFmt formatCode="General" sourceLinked="1"/>
        <c:majorTickMark val="out"/>
        <c:minorTickMark val="none"/>
        <c:tickLblPos val="nextTo"/>
        <c:crossAx val="22748544"/>
        <c:crosses val="autoZero"/>
        <c:crossBetween val="between"/>
      </c:valAx>
    </c:plotArea>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bs-Latn-B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spPr>
        <a:noFill/>
        <a:ln w="9525">
          <a:noFill/>
        </a:ln>
      </c:spPr>
    </c:floor>
    <c:sideWall>
      <c:thickness val="0"/>
      <c:spPr>
        <a:noFill/>
        <a:ln w="25400">
          <a:noFill/>
        </a:ln>
      </c:spPr>
    </c:sideWall>
    <c:backWall>
      <c:thickness val="0"/>
    </c:backWall>
    <c:plotArea>
      <c:layout/>
      <c:bar3DChart>
        <c:barDir val="bar"/>
        <c:grouping val="clustered"/>
        <c:varyColors val="0"/>
        <c:ser>
          <c:idx val="0"/>
          <c:order val="0"/>
          <c:spPr>
            <a:solidFill>
              <a:schemeClr val="accent1"/>
            </a:solidFill>
            <a:ln w="9525">
              <a:solidFill>
                <a:schemeClr val="accent1"/>
              </a:solidFill>
            </a:ln>
            <a:effectLst/>
          </c:spPr>
          <c:invertIfNegative val="0"/>
          <c:dPt>
            <c:idx val="0"/>
            <c:invertIfNegative val="0"/>
            <c:bubble3D val="0"/>
            <c:spPr>
              <a:solidFill>
                <a:srgbClr val="FFFF00"/>
              </a:solidFill>
              <a:ln w="9525">
                <a:solidFill>
                  <a:schemeClr val="accent1"/>
                </a:solidFill>
              </a:ln>
              <a:effectLst>
                <a:innerShdw blurRad="63500" dist="50800" dir="13500000">
                  <a:prstClr val="black">
                    <a:alpha val="50000"/>
                  </a:prstClr>
                </a:innerShdw>
              </a:effectLst>
            </c:spPr>
          </c:dPt>
          <c:dLbls>
            <c:txPr>
              <a:bodyPr rot="0" vert="horz" anchor="ctr" anchorCtr="1"/>
              <a:lstStyle/>
              <a:p>
                <a:pPr>
                  <a:defRPr sz="1400"/>
                </a:pPr>
                <a:endParaRPr lang="sr-Latn-RS"/>
              </a:p>
            </c:txPr>
            <c:showLegendKey val="0"/>
            <c:showVal val="1"/>
            <c:showCatName val="0"/>
            <c:showSerName val="0"/>
            <c:showPercent val="0"/>
            <c:showBubbleSize val="0"/>
            <c:showLeaderLines val="0"/>
          </c:dLbls>
          <c:cat>
            <c:strRef>
              <c:f>Sheet1!$C$24:$C$29</c:f>
              <c:strCache>
                <c:ptCount val="6"/>
                <c:pt idx="0">
                  <c:v>BiH</c:v>
                </c:pt>
                <c:pt idx="1">
                  <c:v>Romania</c:v>
                </c:pt>
                <c:pt idx="2">
                  <c:v>Poland</c:v>
                </c:pt>
                <c:pt idx="3">
                  <c:v>Czech Rep</c:v>
                </c:pt>
                <c:pt idx="4">
                  <c:v>Croatia</c:v>
                </c:pt>
                <c:pt idx="5">
                  <c:v>Turkey</c:v>
                </c:pt>
              </c:strCache>
            </c:strRef>
          </c:cat>
          <c:val>
            <c:numRef>
              <c:f>Sheet1!$D$24:$D$29</c:f>
              <c:numCache>
                <c:formatCode>General</c:formatCode>
                <c:ptCount val="6"/>
                <c:pt idx="0">
                  <c:v>10</c:v>
                </c:pt>
                <c:pt idx="1">
                  <c:v>16</c:v>
                </c:pt>
                <c:pt idx="2">
                  <c:v>19</c:v>
                </c:pt>
                <c:pt idx="3">
                  <c:v>19</c:v>
                </c:pt>
                <c:pt idx="4">
                  <c:v>20</c:v>
                </c:pt>
                <c:pt idx="5">
                  <c:v>20</c:v>
                </c:pt>
              </c:numCache>
            </c:numRef>
          </c:val>
        </c:ser>
        <c:dLbls>
          <c:showLegendKey val="0"/>
          <c:showVal val="0"/>
          <c:showCatName val="0"/>
          <c:showSerName val="0"/>
          <c:showPercent val="0"/>
          <c:showBubbleSize val="0"/>
        </c:dLbls>
        <c:gapWidth val="175"/>
        <c:gapDepth val="500"/>
        <c:shape val="box"/>
        <c:axId val="23135744"/>
        <c:axId val="23137280"/>
        <c:axId val="0"/>
      </c:bar3DChart>
      <c:catAx>
        <c:axId val="23135744"/>
        <c:scaling>
          <c:orientation val="minMax"/>
        </c:scaling>
        <c:delete val="0"/>
        <c:axPos val="l"/>
        <c:majorTickMark val="out"/>
        <c:minorTickMark val="none"/>
        <c:tickLblPos val="nextTo"/>
        <c:spPr>
          <a:ln>
            <a:noFill/>
          </a:ln>
        </c:spPr>
        <c:txPr>
          <a:bodyPr anchor="t"/>
          <a:lstStyle/>
          <a:p>
            <a:pPr algn="l">
              <a:defRPr sz="1400"/>
            </a:pPr>
            <a:endParaRPr lang="sr-Latn-RS"/>
          </a:p>
        </c:txPr>
        <c:crossAx val="23137280"/>
        <c:crosses val="autoZero"/>
        <c:auto val="1"/>
        <c:lblAlgn val="ctr"/>
        <c:lblOffset val="100"/>
        <c:noMultiLvlLbl val="0"/>
      </c:catAx>
      <c:valAx>
        <c:axId val="23137280"/>
        <c:scaling>
          <c:orientation val="minMax"/>
        </c:scaling>
        <c:delete val="1"/>
        <c:axPos val="b"/>
        <c:majorGridlines>
          <c:spPr>
            <a:ln>
              <a:noFill/>
            </a:ln>
          </c:spPr>
        </c:majorGridlines>
        <c:numFmt formatCode="General" sourceLinked="1"/>
        <c:majorTickMark val="out"/>
        <c:minorTickMark val="none"/>
        <c:tickLblPos val="nextTo"/>
        <c:crossAx val="23135744"/>
        <c:crosses val="autoZero"/>
        <c:crossBetween val="between"/>
      </c:valAx>
      <c:spPr>
        <a:noFill/>
      </c:spPr>
    </c:plotArea>
    <c:plotVisOnly val="1"/>
    <c:dispBlanksAs val="gap"/>
    <c:showDLblsOverMax val="0"/>
  </c:chart>
  <c:spPr>
    <a:noFill/>
    <a:ln>
      <a:no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bs-Latn-B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6"/>
            <c:invertIfNegative val="0"/>
            <c:bubble3D val="0"/>
            <c:spPr>
              <a:solidFill>
                <a:srgbClr val="FFFF00"/>
              </a:solidFill>
            </c:spPr>
          </c:dPt>
          <c:dLbls>
            <c:showLegendKey val="0"/>
            <c:showVal val="1"/>
            <c:showCatName val="0"/>
            <c:showSerName val="0"/>
            <c:showPercent val="0"/>
            <c:showBubbleSize val="0"/>
            <c:showLeaderLines val="0"/>
          </c:dLbls>
          <c:cat>
            <c:strRef>
              <c:f>Sheet2!$C$4:$C$28</c:f>
              <c:strCache>
                <c:ptCount val="25"/>
                <c:pt idx="0">
                  <c:v>Albania</c:v>
                </c:pt>
                <c:pt idx="1">
                  <c:v>Austria</c:v>
                </c:pt>
                <c:pt idx="2">
                  <c:v>Belgium</c:v>
                </c:pt>
                <c:pt idx="3">
                  <c:v>Croatia</c:v>
                </c:pt>
                <c:pt idx="4">
                  <c:v>Czeck Republic</c:v>
                </c:pt>
                <c:pt idx="5">
                  <c:v>France</c:v>
                </c:pt>
                <c:pt idx="6">
                  <c:v>BiH</c:v>
                </c:pt>
                <c:pt idx="7">
                  <c:v>Germany</c:v>
                </c:pt>
                <c:pt idx="8">
                  <c:v>Italy</c:v>
                </c:pt>
                <c:pt idx="9">
                  <c:v>Kuwait</c:v>
                </c:pt>
                <c:pt idx="10">
                  <c:v>Malaysia</c:v>
                </c:pt>
                <c:pt idx="11">
                  <c:v>Netherlands</c:v>
                </c:pt>
                <c:pt idx="12">
                  <c:v>Norway</c:v>
                </c:pt>
                <c:pt idx="13">
                  <c:v>Poland</c:v>
                </c:pt>
                <c:pt idx="14">
                  <c:v>Romania</c:v>
                </c:pt>
                <c:pt idx="15">
                  <c:v>Russia</c:v>
                </c:pt>
                <c:pt idx="16">
                  <c:v>Serbia</c:v>
                </c:pt>
                <c:pt idx="17">
                  <c:v>Slovenia</c:v>
                </c:pt>
                <c:pt idx="18">
                  <c:v>Spain</c:v>
                </c:pt>
                <c:pt idx="19">
                  <c:v>Sweden</c:v>
                </c:pt>
                <c:pt idx="20">
                  <c:v>Turkey</c:v>
                </c:pt>
                <c:pt idx="21">
                  <c:v>United Kingdom</c:v>
                </c:pt>
                <c:pt idx="22">
                  <c:v>USA</c:v>
                </c:pt>
                <c:pt idx="23">
                  <c:v>Luxembourg</c:v>
                </c:pt>
                <c:pt idx="24">
                  <c:v>Ukraine</c:v>
                </c:pt>
              </c:strCache>
            </c:strRef>
          </c:cat>
          <c:val>
            <c:numRef>
              <c:f>Sheet2!$D$4:$D$28</c:f>
              <c:numCache>
                <c:formatCode>General</c:formatCode>
                <c:ptCount val="25"/>
                <c:pt idx="0">
                  <c:v>15</c:v>
                </c:pt>
                <c:pt idx="1">
                  <c:v>25</c:v>
                </c:pt>
                <c:pt idx="2">
                  <c:v>33</c:v>
                </c:pt>
                <c:pt idx="3">
                  <c:v>20</c:v>
                </c:pt>
                <c:pt idx="4">
                  <c:v>19</c:v>
                </c:pt>
                <c:pt idx="5">
                  <c:v>33.33</c:v>
                </c:pt>
                <c:pt idx="6">
                  <c:v>10</c:v>
                </c:pt>
                <c:pt idx="7">
                  <c:v>15</c:v>
                </c:pt>
                <c:pt idx="8">
                  <c:v>27.5</c:v>
                </c:pt>
                <c:pt idx="9">
                  <c:v>15</c:v>
                </c:pt>
                <c:pt idx="10">
                  <c:v>25</c:v>
                </c:pt>
                <c:pt idx="11">
                  <c:v>25</c:v>
                </c:pt>
                <c:pt idx="12">
                  <c:v>27</c:v>
                </c:pt>
                <c:pt idx="13">
                  <c:v>19</c:v>
                </c:pt>
                <c:pt idx="14">
                  <c:v>16</c:v>
                </c:pt>
                <c:pt idx="15">
                  <c:v>20</c:v>
                </c:pt>
                <c:pt idx="16">
                  <c:v>15</c:v>
                </c:pt>
                <c:pt idx="17">
                  <c:v>17</c:v>
                </c:pt>
                <c:pt idx="18">
                  <c:v>28</c:v>
                </c:pt>
                <c:pt idx="19">
                  <c:v>22</c:v>
                </c:pt>
                <c:pt idx="20">
                  <c:v>20</c:v>
                </c:pt>
                <c:pt idx="21">
                  <c:v>20</c:v>
                </c:pt>
                <c:pt idx="22">
                  <c:v>35</c:v>
                </c:pt>
                <c:pt idx="23">
                  <c:v>21</c:v>
                </c:pt>
                <c:pt idx="24">
                  <c:v>18</c:v>
                </c:pt>
              </c:numCache>
            </c:numRef>
          </c:val>
        </c:ser>
        <c:dLbls>
          <c:showLegendKey val="0"/>
          <c:showVal val="0"/>
          <c:showCatName val="0"/>
          <c:showSerName val="0"/>
          <c:showPercent val="0"/>
          <c:showBubbleSize val="0"/>
        </c:dLbls>
        <c:gapWidth val="150"/>
        <c:axId val="25950848"/>
        <c:axId val="27722112"/>
      </c:barChart>
      <c:catAx>
        <c:axId val="25950848"/>
        <c:scaling>
          <c:orientation val="minMax"/>
        </c:scaling>
        <c:delete val="0"/>
        <c:axPos val="b"/>
        <c:majorTickMark val="out"/>
        <c:minorTickMark val="none"/>
        <c:tickLblPos val="nextTo"/>
        <c:crossAx val="27722112"/>
        <c:crosses val="autoZero"/>
        <c:auto val="1"/>
        <c:lblAlgn val="ctr"/>
        <c:lblOffset val="100"/>
        <c:noMultiLvlLbl val="0"/>
      </c:catAx>
      <c:valAx>
        <c:axId val="27722112"/>
        <c:scaling>
          <c:orientation val="minMax"/>
        </c:scaling>
        <c:delete val="0"/>
        <c:axPos val="l"/>
        <c:majorGridlines/>
        <c:numFmt formatCode="General" sourceLinked="1"/>
        <c:majorTickMark val="out"/>
        <c:minorTickMark val="none"/>
        <c:tickLblPos val="nextTo"/>
        <c:crossAx val="25950848"/>
        <c:crosses val="autoZero"/>
        <c:crossBetween val="between"/>
      </c:valAx>
    </c:plotArea>
    <c:plotVisOnly val="1"/>
    <c:dispBlanksAs val="gap"/>
    <c:showDLblsOverMax val="0"/>
  </c:chart>
  <c:spPr>
    <a:ln>
      <a:solidFill>
        <a:srgbClr val="FF0000"/>
      </a:solid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bs-Latn-B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3"/>
            <c:invertIfNegative val="0"/>
            <c:bubble3D val="0"/>
            <c:spPr>
              <a:solidFill>
                <a:srgbClr val="FFFF00"/>
              </a:solidFill>
            </c:spPr>
          </c:dPt>
          <c:dLbls>
            <c:txPr>
              <a:bodyPr rot="-5400000" vert="horz"/>
              <a:lstStyle/>
              <a:p>
                <a:pPr>
                  <a:defRPr/>
                </a:pPr>
                <a:endParaRPr lang="sr-Latn-RS"/>
              </a:p>
            </c:txPr>
            <c:dLblPos val="outEnd"/>
            <c:showLegendKey val="0"/>
            <c:showVal val="1"/>
            <c:showCatName val="0"/>
            <c:showSerName val="0"/>
            <c:showPercent val="0"/>
            <c:showBubbleSize val="0"/>
            <c:showLeaderLines val="0"/>
          </c:dLbls>
          <c:cat>
            <c:strRef>
              <c:f>Sheet3!$C$3:$C$20</c:f>
              <c:strCache>
                <c:ptCount val="18"/>
                <c:pt idx="0">
                  <c:v>United Kingdom</c:v>
                </c:pt>
                <c:pt idx="1">
                  <c:v>Austria</c:v>
                </c:pt>
                <c:pt idx="2">
                  <c:v>Belgium</c:v>
                </c:pt>
                <c:pt idx="3">
                  <c:v>BiH</c:v>
                </c:pt>
                <c:pt idx="4">
                  <c:v>Montenegro</c:v>
                </c:pt>
                <c:pt idx="5">
                  <c:v>Croatia</c:v>
                </c:pt>
                <c:pt idx="6">
                  <c:v>Czech Republic</c:v>
                </c:pt>
                <c:pt idx="7">
                  <c:v>Turkey</c:v>
                </c:pt>
                <c:pt idx="8">
                  <c:v>Hungary</c:v>
                </c:pt>
                <c:pt idx="9">
                  <c:v>France</c:v>
                </c:pt>
                <c:pt idx="10">
                  <c:v>Germany</c:v>
                </c:pt>
                <c:pt idx="11">
                  <c:v>Italy</c:v>
                </c:pt>
                <c:pt idx="12">
                  <c:v>Norway</c:v>
                </c:pt>
                <c:pt idx="13">
                  <c:v>Netherlands</c:v>
                </c:pt>
                <c:pt idx="14">
                  <c:v>Poland</c:v>
                </c:pt>
                <c:pt idx="15">
                  <c:v>Slovakia</c:v>
                </c:pt>
                <c:pt idx="16">
                  <c:v>Switzerland</c:v>
                </c:pt>
                <c:pt idx="17">
                  <c:v>Slovenia</c:v>
                </c:pt>
              </c:strCache>
            </c:strRef>
          </c:cat>
          <c:val>
            <c:numRef>
              <c:f>Sheet3!$D$3:$D$20</c:f>
              <c:numCache>
                <c:formatCode>General</c:formatCode>
                <c:ptCount val="18"/>
                <c:pt idx="0">
                  <c:v>2253</c:v>
                </c:pt>
                <c:pt idx="1">
                  <c:v>2124</c:v>
                </c:pt>
                <c:pt idx="2">
                  <c:v>2091</c:v>
                </c:pt>
                <c:pt idx="3">
                  <c:v>423</c:v>
                </c:pt>
                <c:pt idx="4">
                  <c:v>482</c:v>
                </c:pt>
                <c:pt idx="5">
                  <c:v>742</c:v>
                </c:pt>
                <c:pt idx="6">
                  <c:v>765</c:v>
                </c:pt>
                <c:pt idx="7">
                  <c:v>584</c:v>
                </c:pt>
                <c:pt idx="8">
                  <c:v>643</c:v>
                </c:pt>
                <c:pt idx="9">
                  <c:v>2180</c:v>
                </c:pt>
                <c:pt idx="10">
                  <c:v>2155</c:v>
                </c:pt>
                <c:pt idx="11">
                  <c:v>2033</c:v>
                </c:pt>
                <c:pt idx="12">
                  <c:v>4450</c:v>
                </c:pt>
                <c:pt idx="13">
                  <c:v>2158</c:v>
                </c:pt>
                <c:pt idx="14">
                  <c:v>705</c:v>
                </c:pt>
                <c:pt idx="15">
                  <c:v>704</c:v>
                </c:pt>
                <c:pt idx="16">
                  <c:v>4089</c:v>
                </c:pt>
                <c:pt idx="17">
                  <c:v>1002</c:v>
                </c:pt>
              </c:numCache>
            </c:numRef>
          </c:val>
        </c:ser>
        <c:dLbls>
          <c:showLegendKey val="0"/>
          <c:showVal val="0"/>
          <c:showCatName val="0"/>
          <c:showSerName val="0"/>
          <c:showPercent val="0"/>
          <c:showBubbleSize val="0"/>
        </c:dLbls>
        <c:gapWidth val="150"/>
        <c:axId val="27636096"/>
        <c:axId val="27637632"/>
      </c:barChart>
      <c:catAx>
        <c:axId val="27636096"/>
        <c:scaling>
          <c:orientation val="minMax"/>
        </c:scaling>
        <c:delete val="0"/>
        <c:axPos val="b"/>
        <c:majorTickMark val="out"/>
        <c:minorTickMark val="none"/>
        <c:tickLblPos val="nextTo"/>
        <c:crossAx val="27637632"/>
        <c:crosses val="autoZero"/>
        <c:auto val="1"/>
        <c:lblAlgn val="ctr"/>
        <c:lblOffset val="100"/>
        <c:noMultiLvlLbl val="0"/>
      </c:catAx>
      <c:valAx>
        <c:axId val="27637632"/>
        <c:scaling>
          <c:orientation val="minMax"/>
        </c:scaling>
        <c:delete val="0"/>
        <c:axPos val="l"/>
        <c:majorGridlines/>
        <c:numFmt formatCode="General" sourceLinked="1"/>
        <c:majorTickMark val="out"/>
        <c:minorTickMark val="none"/>
        <c:tickLblPos val="nextTo"/>
        <c:crossAx val="27636096"/>
        <c:crosses val="autoZero"/>
        <c:crossBetween val="between"/>
      </c:valAx>
    </c:plotArea>
    <c:plotVisOnly val="1"/>
    <c:dispBlanksAs val="gap"/>
    <c:showDLblsOverMax val="0"/>
  </c:chart>
  <c:spPr>
    <a:ln>
      <a:solidFill>
        <a:srgbClr val="FF0000"/>
      </a:solid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bs-Latn-B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bs-Latn-BA" sz="1200"/>
              <a:t>Availability of Scientists and Engineers</a:t>
            </a:r>
            <a:r>
              <a:rPr lang="bs-Latn-BA" sz="1200" baseline="0"/>
              <a:t> - </a:t>
            </a:r>
            <a:r>
              <a:rPr lang="bs-Latn-BA" sz="1200"/>
              <a:t>County Rank (out of 148 countries)</a:t>
            </a:r>
            <a:endParaRPr lang="en-US" sz="1200"/>
          </a:p>
        </c:rich>
      </c:tx>
      <c:layout/>
      <c:overlay val="0"/>
    </c:title>
    <c:autoTitleDeleted val="0"/>
    <c:plotArea>
      <c:layout/>
      <c:barChart>
        <c:barDir val="col"/>
        <c:grouping val="clustered"/>
        <c:varyColors val="0"/>
        <c:ser>
          <c:idx val="0"/>
          <c:order val="0"/>
          <c:tx>
            <c:strRef>
              <c:f>Sheet3!$E$23</c:f>
              <c:strCache>
                <c:ptCount val="1"/>
                <c:pt idx="0">
                  <c:v>Rank</c:v>
                </c:pt>
              </c:strCache>
            </c:strRef>
          </c:tx>
          <c:invertIfNegative val="0"/>
          <c:dPt>
            <c:idx val="2"/>
            <c:invertIfNegative val="0"/>
            <c:bubble3D val="0"/>
            <c:spPr>
              <a:solidFill>
                <a:srgbClr val="FFFF00"/>
              </a:solidFill>
            </c:spPr>
          </c:dPt>
          <c:dLbls>
            <c:txPr>
              <a:bodyPr/>
              <a:lstStyle/>
              <a:p>
                <a:pPr>
                  <a:defRPr lang="en-US"/>
                </a:pPr>
                <a:endParaRPr lang="sr-Latn-RS"/>
              </a:p>
            </c:txPr>
            <c:showLegendKey val="0"/>
            <c:showVal val="1"/>
            <c:showCatName val="0"/>
            <c:showSerName val="0"/>
            <c:showPercent val="0"/>
            <c:showBubbleSize val="0"/>
            <c:showLeaderLines val="0"/>
          </c:dLbls>
          <c:cat>
            <c:strRef>
              <c:f>Sheet3!$F$22:$N$22</c:f>
              <c:strCache>
                <c:ptCount val="9"/>
                <c:pt idx="0">
                  <c:v>Austria</c:v>
                </c:pt>
                <c:pt idx="1">
                  <c:v>Turkey</c:v>
                </c:pt>
                <c:pt idx="2">
                  <c:v>Bosnia and Herzegovina</c:v>
                </c:pt>
                <c:pt idx="3">
                  <c:v>Montenegro</c:v>
                </c:pt>
                <c:pt idx="4">
                  <c:v>Serbia</c:v>
                </c:pt>
                <c:pt idx="5">
                  <c:v>Slovenia</c:v>
                </c:pt>
                <c:pt idx="6">
                  <c:v>Croatia</c:v>
                </c:pt>
                <c:pt idx="7">
                  <c:v>Macedonia</c:v>
                </c:pt>
                <c:pt idx="8">
                  <c:v>Albania</c:v>
                </c:pt>
              </c:strCache>
            </c:strRef>
          </c:cat>
          <c:val>
            <c:numRef>
              <c:f>Sheet3!$F$23:$N$23</c:f>
              <c:numCache>
                <c:formatCode>General</c:formatCode>
                <c:ptCount val="9"/>
                <c:pt idx="0">
                  <c:v>47</c:v>
                </c:pt>
                <c:pt idx="1">
                  <c:v>53</c:v>
                </c:pt>
                <c:pt idx="2">
                  <c:v>27</c:v>
                </c:pt>
                <c:pt idx="3">
                  <c:v>78</c:v>
                </c:pt>
                <c:pt idx="4">
                  <c:v>85</c:v>
                </c:pt>
                <c:pt idx="5">
                  <c:v>89</c:v>
                </c:pt>
                <c:pt idx="6">
                  <c:v>76</c:v>
                </c:pt>
                <c:pt idx="7">
                  <c:v>92</c:v>
                </c:pt>
                <c:pt idx="8">
                  <c:v>106</c:v>
                </c:pt>
              </c:numCache>
            </c:numRef>
          </c:val>
        </c:ser>
        <c:dLbls>
          <c:showLegendKey val="0"/>
          <c:showVal val="0"/>
          <c:showCatName val="0"/>
          <c:showSerName val="0"/>
          <c:showPercent val="0"/>
          <c:showBubbleSize val="0"/>
        </c:dLbls>
        <c:gapWidth val="150"/>
        <c:axId val="69877120"/>
        <c:axId val="73348224"/>
      </c:barChart>
      <c:catAx>
        <c:axId val="69877120"/>
        <c:scaling>
          <c:orientation val="minMax"/>
        </c:scaling>
        <c:delete val="0"/>
        <c:axPos val="b"/>
        <c:majorTickMark val="out"/>
        <c:minorTickMark val="none"/>
        <c:tickLblPos val="nextTo"/>
        <c:txPr>
          <a:bodyPr/>
          <a:lstStyle/>
          <a:p>
            <a:pPr>
              <a:defRPr lang="en-US"/>
            </a:pPr>
            <a:endParaRPr lang="sr-Latn-RS"/>
          </a:p>
        </c:txPr>
        <c:crossAx val="73348224"/>
        <c:crosses val="autoZero"/>
        <c:auto val="1"/>
        <c:lblAlgn val="ctr"/>
        <c:lblOffset val="100"/>
        <c:noMultiLvlLbl val="0"/>
      </c:catAx>
      <c:valAx>
        <c:axId val="73348224"/>
        <c:scaling>
          <c:orientation val="minMax"/>
        </c:scaling>
        <c:delete val="0"/>
        <c:axPos val="l"/>
        <c:majorGridlines/>
        <c:numFmt formatCode="General" sourceLinked="1"/>
        <c:majorTickMark val="out"/>
        <c:minorTickMark val="none"/>
        <c:tickLblPos val="nextTo"/>
        <c:txPr>
          <a:bodyPr/>
          <a:lstStyle/>
          <a:p>
            <a:pPr>
              <a:defRPr lang="en-US"/>
            </a:pPr>
            <a:endParaRPr lang="sr-Latn-RS"/>
          </a:p>
        </c:txPr>
        <c:crossAx val="69877120"/>
        <c:crosses val="autoZero"/>
        <c:crossBetween val="between"/>
      </c:valAx>
    </c:plotArea>
    <c:plotVisOnly val="1"/>
    <c:dispBlanksAs val="gap"/>
    <c:showDLblsOverMax val="0"/>
  </c:chart>
  <c:spPr>
    <a:ln>
      <a:solidFill>
        <a:srgbClr val="FF0000"/>
      </a:solid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bs-Latn-B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6"/>
            <c:invertIfNegative val="0"/>
            <c:bubble3D val="0"/>
            <c:spPr>
              <a:solidFill>
                <a:srgbClr val="FFFF00"/>
              </a:solidFill>
              <a:ln>
                <a:solidFill>
                  <a:srgbClr val="FF0000"/>
                </a:solidFill>
              </a:ln>
            </c:spPr>
          </c:dPt>
          <c:dLbls>
            <c:txPr>
              <a:bodyPr rot="-5400000" vert="horz" anchor="ctr" anchorCtr="1"/>
              <a:lstStyle/>
              <a:p>
                <a:pPr>
                  <a:defRPr/>
                </a:pPr>
                <a:endParaRPr lang="sr-Latn-RS"/>
              </a:p>
            </c:txPr>
            <c:dLblPos val="outEnd"/>
            <c:showLegendKey val="0"/>
            <c:showVal val="1"/>
            <c:showCatName val="0"/>
            <c:showSerName val="0"/>
            <c:showPercent val="0"/>
            <c:showBubbleSize val="0"/>
            <c:showLeaderLines val="0"/>
          </c:dLbls>
          <c:cat>
            <c:strRef>
              <c:f>Sheet1!$E$6:$E$28</c:f>
              <c:strCache>
                <c:ptCount val="23"/>
                <c:pt idx="0">
                  <c:v>Hungary</c:v>
                </c:pt>
                <c:pt idx="1">
                  <c:v>Poland</c:v>
                </c:pt>
                <c:pt idx="2">
                  <c:v>Romania</c:v>
                </c:pt>
                <c:pt idx="3">
                  <c:v>Slovakia</c:v>
                </c:pt>
                <c:pt idx="4">
                  <c:v>Croatia</c:v>
                </c:pt>
                <c:pt idx="5">
                  <c:v>Turkey</c:v>
                </c:pt>
                <c:pt idx="6">
                  <c:v>BiH</c:v>
                </c:pt>
                <c:pt idx="7">
                  <c:v>Belgium</c:v>
                </c:pt>
                <c:pt idx="8">
                  <c:v>Bulgaria</c:v>
                </c:pt>
                <c:pt idx="9">
                  <c:v>Czech Republic</c:v>
                </c:pt>
                <c:pt idx="10">
                  <c:v>Germany</c:v>
                </c:pt>
                <c:pt idx="11">
                  <c:v>Italy</c:v>
                </c:pt>
                <c:pt idx="12">
                  <c:v>Austria</c:v>
                </c:pt>
                <c:pt idx="13">
                  <c:v>Montenegro</c:v>
                </c:pt>
                <c:pt idx="14">
                  <c:v>FYR of Macedonia</c:v>
                </c:pt>
                <c:pt idx="15">
                  <c:v>Norway</c:v>
                </c:pt>
                <c:pt idx="16">
                  <c:v>United Kingdom</c:v>
                </c:pt>
                <c:pt idx="17">
                  <c:v>Sweden</c:v>
                </c:pt>
                <c:pt idx="18">
                  <c:v>Slovenia</c:v>
                </c:pt>
                <c:pt idx="19">
                  <c:v>Netherlands</c:v>
                </c:pt>
                <c:pt idx="20">
                  <c:v>Lithuania</c:v>
                </c:pt>
                <c:pt idx="21">
                  <c:v>France</c:v>
                </c:pt>
                <c:pt idx="22">
                  <c:v>Denmark</c:v>
                </c:pt>
              </c:strCache>
            </c:strRef>
          </c:cat>
          <c:val>
            <c:numRef>
              <c:f>Sheet1!$F$6:$F$28</c:f>
              <c:numCache>
                <c:formatCode>General</c:formatCode>
                <c:ptCount val="23"/>
                <c:pt idx="0">
                  <c:v>7.7799999999999994E-2</c:v>
                </c:pt>
                <c:pt idx="1">
                  <c:v>8.3299999999999999E-2</c:v>
                </c:pt>
                <c:pt idx="2">
                  <c:v>7.0699999999999999E-2</c:v>
                </c:pt>
                <c:pt idx="3">
                  <c:v>0.1081</c:v>
                </c:pt>
                <c:pt idx="4">
                  <c:v>8.6900000000000005E-2</c:v>
                </c:pt>
                <c:pt idx="5">
                  <c:v>7.9000000000000001E-2</c:v>
                </c:pt>
                <c:pt idx="6">
                  <c:v>6.25E-2</c:v>
                </c:pt>
                <c:pt idx="7">
                  <c:v>8.9800000000000005E-2</c:v>
                </c:pt>
                <c:pt idx="8">
                  <c:v>6.8199999999999997E-2</c:v>
                </c:pt>
                <c:pt idx="9">
                  <c:v>7.6100000000000001E-2</c:v>
                </c:pt>
                <c:pt idx="10">
                  <c:v>8.09E-2</c:v>
                </c:pt>
                <c:pt idx="11">
                  <c:v>9.4299999999999995E-2</c:v>
                </c:pt>
                <c:pt idx="12">
                  <c:v>7.3099999999999998E-2</c:v>
                </c:pt>
                <c:pt idx="13">
                  <c:v>7.6600000000000001E-2</c:v>
                </c:pt>
                <c:pt idx="14">
                  <c:v>4.3799999999999999E-2</c:v>
                </c:pt>
                <c:pt idx="15">
                  <c:v>6.1199999999999997E-2</c:v>
                </c:pt>
                <c:pt idx="16">
                  <c:v>0.14349999999999999</c:v>
                </c:pt>
                <c:pt idx="17">
                  <c:v>6.1699999999999998E-2</c:v>
                </c:pt>
                <c:pt idx="18">
                  <c:v>7.1400000000000005E-2</c:v>
                </c:pt>
                <c:pt idx="19">
                  <c:v>7.2099999999999997E-2</c:v>
                </c:pt>
                <c:pt idx="20">
                  <c:v>8.1799999999999998E-2</c:v>
                </c:pt>
                <c:pt idx="21">
                  <c:v>7.5499999999999998E-2</c:v>
                </c:pt>
                <c:pt idx="22">
                  <c:v>6.0900000000000003E-2</c:v>
                </c:pt>
              </c:numCache>
            </c:numRef>
          </c:val>
        </c:ser>
        <c:dLbls>
          <c:showLegendKey val="0"/>
          <c:showVal val="0"/>
          <c:showCatName val="0"/>
          <c:showSerName val="0"/>
          <c:showPercent val="0"/>
          <c:showBubbleSize val="0"/>
        </c:dLbls>
        <c:gapWidth val="150"/>
        <c:axId val="29236608"/>
        <c:axId val="29262976"/>
      </c:barChart>
      <c:catAx>
        <c:axId val="29236608"/>
        <c:scaling>
          <c:orientation val="minMax"/>
        </c:scaling>
        <c:delete val="0"/>
        <c:axPos val="b"/>
        <c:majorTickMark val="out"/>
        <c:minorTickMark val="none"/>
        <c:tickLblPos val="nextTo"/>
        <c:crossAx val="29262976"/>
        <c:crosses val="autoZero"/>
        <c:auto val="1"/>
        <c:lblAlgn val="ctr"/>
        <c:lblOffset val="100"/>
        <c:noMultiLvlLbl val="0"/>
      </c:catAx>
      <c:valAx>
        <c:axId val="29262976"/>
        <c:scaling>
          <c:orientation val="minMax"/>
        </c:scaling>
        <c:delete val="0"/>
        <c:axPos val="l"/>
        <c:majorGridlines/>
        <c:numFmt formatCode="General" sourceLinked="1"/>
        <c:majorTickMark val="out"/>
        <c:minorTickMark val="none"/>
        <c:tickLblPos val="nextTo"/>
        <c:crossAx val="29236608"/>
        <c:crosses val="autoZero"/>
        <c:crossBetween val="between"/>
      </c:valAx>
    </c:plotArea>
    <c:plotVisOnly val="1"/>
    <c:dispBlanksAs val="gap"/>
    <c:showDLblsOverMax val="0"/>
  </c:chart>
  <c:spPr>
    <a:ln>
      <a:solidFill>
        <a:srgbClr val="FF0000"/>
      </a:solid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2.emf"/></Relationships>
</file>

<file path=ppt/drawings/drawing1.xml><?xml version="1.0" encoding="utf-8"?>
<c:userShapes xmlns:c="http://schemas.openxmlformats.org/drawingml/2006/chart">
  <cdr:relSizeAnchor xmlns:cdr="http://schemas.openxmlformats.org/drawingml/2006/chartDrawing">
    <cdr:from>
      <cdr:x>0.8347</cdr:x>
      <cdr:y>0.7084</cdr:y>
    </cdr:from>
    <cdr:to>
      <cdr:x>1</cdr:x>
      <cdr:y>0.94627</cdr:y>
    </cdr:to>
    <cdr:sp macro="" textlink="">
      <cdr:nvSpPr>
        <cdr:cNvPr id="2" name="Oval 1"/>
        <cdr:cNvSpPr/>
      </cdr:nvSpPr>
      <cdr:spPr>
        <a:xfrm xmlns:a="http://schemas.openxmlformats.org/drawingml/2006/main">
          <a:off x="3897555" y="2182812"/>
          <a:ext cx="771853" cy="732964"/>
        </a:xfrm>
        <a:prstGeom xmlns:a="http://schemas.openxmlformats.org/drawingml/2006/main" prst="ellipse">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bs-Latn-BA" sz="1400" dirty="0" smtClean="0">
              <a:solidFill>
                <a:schemeClr val="tx1"/>
              </a:solidFill>
            </a:rPr>
            <a:t>-60%</a:t>
          </a:r>
          <a:endParaRPr lang="bs-Latn-BA" sz="1400"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85CB23-4547-4669-AA41-A884AE013229}" type="datetimeFigureOut">
              <a:rPr lang="en-US" smtClean="0"/>
              <a:pPr/>
              <a:t>4/13/2016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77A4D3-DCFA-49D7-BF0D-140ADE831039}" type="slidenum">
              <a:rPr lang="en-US" smtClean="0"/>
              <a:pPr/>
              <a:t>‹#›</a:t>
            </a:fld>
            <a:endParaRPr lang="en-US"/>
          </a:p>
        </p:txBody>
      </p:sp>
    </p:spTree>
    <p:extLst>
      <p:ext uri="{BB962C8B-B14F-4D97-AF65-F5344CB8AC3E}">
        <p14:creationId xmlns:p14="http://schemas.microsoft.com/office/powerpoint/2010/main" val="1752477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s-Latn-B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764FE5-98A9-40AB-BC53-8DF6FE691C38}" type="datetimeFigureOut">
              <a:rPr lang="bs-Latn-BA" smtClean="0"/>
              <a:t>13.4.2016</a:t>
            </a:fld>
            <a:endParaRPr lang="bs-Latn-B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s-Latn-B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s-Latn-B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78BB35-9CBD-4A55-9A03-2D5B29019AB8}" type="slidenum">
              <a:rPr lang="bs-Latn-BA" smtClean="0"/>
              <a:t>‹#›</a:t>
            </a:fld>
            <a:endParaRPr lang="bs-Latn-BA"/>
          </a:p>
        </p:txBody>
      </p:sp>
    </p:spTree>
    <p:extLst>
      <p:ext uri="{BB962C8B-B14F-4D97-AF65-F5344CB8AC3E}">
        <p14:creationId xmlns:p14="http://schemas.microsoft.com/office/powerpoint/2010/main" val="3679365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D6B123B-B087-492A-91B6-2A20BE167A77}" type="slidenum">
              <a:rPr lang="en-US" smtClean="0"/>
              <a:t>7</a:t>
            </a:fld>
            <a:endParaRPr lang="en-US"/>
          </a:p>
        </p:txBody>
      </p:sp>
    </p:spTree>
    <p:extLst>
      <p:ext uri="{BB962C8B-B14F-4D97-AF65-F5344CB8AC3E}">
        <p14:creationId xmlns:p14="http://schemas.microsoft.com/office/powerpoint/2010/main" val="1168349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D6B123B-B087-492A-91B6-2A20BE167A77}" type="slidenum">
              <a:rPr lang="en-US" smtClean="0"/>
              <a:pPr/>
              <a:t>8</a:t>
            </a:fld>
            <a:endParaRPr lang="en-US"/>
          </a:p>
        </p:txBody>
      </p:sp>
    </p:spTree>
    <p:extLst>
      <p:ext uri="{BB962C8B-B14F-4D97-AF65-F5344CB8AC3E}">
        <p14:creationId xmlns:p14="http://schemas.microsoft.com/office/powerpoint/2010/main" val="1168349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A4C1922-BB95-42C0-81DA-88FBC2751FFA}" type="slidenum">
              <a:rPr lang="en-US" altLang="en-US">
                <a:latin typeface="Calibri" pitchFamily="34" charset="0"/>
              </a:rPr>
              <a:pPr/>
              <a:t>23</a:t>
            </a:fld>
            <a:endParaRPr lang="en-US" alt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A4C1922-BB95-42C0-81DA-88FBC2751FFA}" type="slidenum">
              <a:rPr lang="en-US" altLang="en-US">
                <a:latin typeface="Calibri" pitchFamily="34" charset="0"/>
              </a:rPr>
              <a:pPr/>
              <a:t>25</a:t>
            </a:fld>
            <a:endParaRPr lang="en-US" alt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50BFDB-A476-47A4-9B44-45004C9A25D2}" type="datetimeFigureOut">
              <a:rPr lang="en-US" smtClean="0"/>
              <a:pPr/>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4E9A7-15AE-4207-8250-16127B09A318}" type="slidenum">
              <a:rPr lang="en-US" smtClean="0"/>
              <a:pPr/>
              <a:t>‹#›</a:t>
            </a:fld>
            <a:endParaRPr lang="en-US"/>
          </a:p>
        </p:txBody>
      </p:sp>
    </p:spTree>
    <p:extLst>
      <p:ext uri="{BB962C8B-B14F-4D97-AF65-F5344CB8AC3E}">
        <p14:creationId xmlns:p14="http://schemas.microsoft.com/office/powerpoint/2010/main" val="3040473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50BFDB-A476-47A4-9B44-45004C9A25D2}" type="datetimeFigureOut">
              <a:rPr lang="en-US" smtClean="0"/>
              <a:pPr/>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4E9A7-15AE-4207-8250-16127B09A318}" type="slidenum">
              <a:rPr lang="en-US" smtClean="0"/>
              <a:pPr/>
              <a:t>‹#›</a:t>
            </a:fld>
            <a:endParaRPr lang="en-US"/>
          </a:p>
        </p:txBody>
      </p:sp>
    </p:spTree>
    <p:extLst>
      <p:ext uri="{BB962C8B-B14F-4D97-AF65-F5344CB8AC3E}">
        <p14:creationId xmlns:p14="http://schemas.microsoft.com/office/powerpoint/2010/main" val="1155578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0"/>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1" y="274640"/>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50BFDB-A476-47A4-9B44-45004C9A25D2}" type="datetimeFigureOut">
              <a:rPr lang="en-US" smtClean="0"/>
              <a:pPr/>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4E9A7-15AE-4207-8250-16127B09A318}" type="slidenum">
              <a:rPr lang="en-US" smtClean="0"/>
              <a:pPr/>
              <a:t>‹#›</a:t>
            </a:fld>
            <a:endParaRPr lang="en-US"/>
          </a:p>
        </p:txBody>
      </p:sp>
    </p:spTree>
    <p:extLst>
      <p:ext uri="{BB962C8B-B14F-4D97-AF65-F5344CB8AC3E}">
        <p14:creationId xmlns:p14="http://schemas.microsoft.com/office/powerpoint/2010/main" val="1345787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115888" indent="-115888">
              <a:spcBef>
                <a:spcPct val="50000"/>
              </a:spcBef>
              <a:buFontTx/>
              <a:buChar char="•"/>
            </a:pPr>
            <a:endParaRPr lang="sr-Latn-RS" sz="1300">
              <a:solidFill>
                <a:schemeClr val="bg1"/>
              </a:solidFill>
              <a:latin typeface="Calibri" pitchFamily="34" charset="0"/>
            </a:endParaRPr>
          </a:p>
        </p:txBody>
      </p:sp>
      <p:sp>
        <p:nvSpPr>
          <p:cNvPr id="2" name="Title 1"/>
          <p:cNvSpPr>
            <a:spLocks noGrp="1"/>
          </p:cNvSpPr>
          <p:nvPr>
            <p:ph type="title"/>
          </p:nvPr>
        </p:nvSpPr>
        <p:spPr>
          <a:xfrm>
            <a:off x="356934" y="301626"/>
            <a:ext cx="8462029" cy="756707"/>
          </a:xfrm>
        </p:spPr>
        <p:txBody>
          <a:bodyPr anchor="b"/>
          <a:lstStyle>
            <a:lvl1pPr>
              <a:defRPr sz="2200" b="0" i="0">
                <a:solidFill>
                  <a:schemeClr val="tx1"/>
                </a:solidFill>
              </a:defRPr>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smtClean="0"/>
            </a:lvl1p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3"/>
          <p:cNvSpPr>
            <a:spLocks noGrp="1"/>
          </p:cNvSpPr>
          <p:nvPr>
            <p:ph type="sldNum" sz="quarter" idx="14"/>
          </p:nvPr>
        </p:nvSpPr>
        <p:spPr>
          <a:xfrm>
            <a:off x="357188" y="6350000"/>
            <a:ext cx="552450" cy="358775"/>
          </a:xfrm>
        </p:spPr>
        <p:txBody>
          <a:bodyPr/>
          <a:lstStyle>
            <a:lvl1pPr>
              <a:defRPr/>
            </a:lvl1pPr>
          </a:lstStyle>
          <a:p>
            <a:pPr>
              <a:defRPr/>
            </a:pPr>
            <a:fld id="{6B800787-6488-4523-84DF-8B2F03760539}" type="slidenum">
              <a:rPr lang="en-US"/>
              <a:pPr>
                <a:defRPr/>
              </a:pPr>
              <a:t>‹#›</a:t>
            </a:fld>
            <a:endParaRPr lang="en-US"/>
          </a:p>
        </p:txBody>
      </p:sp>
      <p:sp>
        <p:nvSpPr>
          <p:cNvPr id="6" name="Footer Placeholder 4"/>
          <p:cNvSpPr>
            <a:spLocks noGrp="1"/>
          </p:cNvSpPr>
          <p:nvPr>
            <p:ph type="ftr" sz="quarter" idx="15"/>
          </p:nvPr>
        </p:nvSpPr>
        <p:spPr/>
        <p:txBody>
          <a:bodyPr/>
          <a:lstStyle>
            <a:lvl1pPr>
              <a:defRPr/>
            </a:lvl1pPr>
          </a:lstStyle>
          <a:p>
            <a:pPr>
              <a:defRPr/>
            </a:pPr>
            <a:r>
              <a:rPr lang="en-US"/>
              <a:t>Footer</a:t>
            </a:r>
          </a:p>
        </p:txBody>
      </p:sp>
    </p:spTree>
    <p:extLst>
      <p:ext uri="{BB962C8B-B14F-4D97-AF65-F5344CB8AC3E}">
        <p14:creationId xmlns:p14="http://schemas.microsoft.com/office/powerpoint/2010/main" val="2677168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50BFDB-A476-47A4-9B44-45004C9A25D2}" type="datetimeFigureOut">
              <a:rPr lang="en-US" smtClean="0"/>
              <a:pPr/>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4E9A7-15AE-4207-8250-16127B09A318}" type="slidenum">
              <a:rPr lang="en-US" smtClean="0"/>
              <a:pPr/>
              <a:t>‹#›</a:t>
            </a:fld>
            <a:endParaRPr lang="en-US"/>
          </a:p>
        </p:txBody>
      </p:sp>
    </p:spTree>
    <p:extLst>
      <p:ext uri="{BB962C8B-B14F-4D97-AF65-F5344CB8AC3E}">
        <p14:creationId xmlns:p14="http://schemas.microsoft.com/office/powerpoint/2010/main" val="25503968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50BFDB-A476-47A4-9B44-45004C9A25D2}" type="datetimeFigureOut">
              <a:rPr lang="en-US" smtClean="0"/>
              <a:pPr/>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4E9A7-15AE-4207-8250-16127B09A318}" type="slidenum">
              <a:rPr lang="en-US" smtClean="0"/>
              <a:pPr/>
              <a:t>‹#›</a:t>
            </a:fld>
            <a:endParaRPr lang="en-US"/>
          </a:p>
        </p:txBody>
      </p:sp>
    </p:spTree>
    <p:extLst>
      <p:ext uri="{BB962C8B-B14F-4D97-AF65-F5344CB8AC3E}">
        <p14:creationId xmlns:p14="http://schemas.microsoft.com/office/powerpoint/2010/main" val="3391057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2"/>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00202"/>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50BFDB-A476-47A4-9B44-45004C9A25D2}" type="datetimeFigureOut">
              <a:rPr lang="en-US" smtClean="0"/>
              <a:pPr/>
              <a:t>4/13/2016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4E9A7-15AE-4207-8250-16127B09A318}" type="slidenum">
              <a:rPr lang="en-US" smtClean="0"/>
              <a:pPr/>
              <a:t>‹#›</a:t>
            </a:fld>
            <a:endParaRPr lang="en-US"/>
          </a:p>
        </p:txBody>
      </p:sp>
    </p:spTree>
    <p:extLst>
      <p:ext uri="{BB962C8B-B14F-4D97-AF65-F5344CB8AC3E}">
        <p14:creationId xmlns:p14="http://schemas.microsoft.com/office/powerpoint/2010/main" val="8301094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50BFDB-A476-47A4-9B44-45004C9A25D2}" type="datetimeFigureOut">
              <a:rPr lang="en-US" smtClean="0"/>
              <a:pPr/>
              <a:t>4/13/2016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D4E9A7-15AE-4207-8250-16127B09A318}" type="slidenum">
              <a:rPr lang="en-US" smtClean="0"/>
              <a:pPr/>
              <a:t>‹#›</a:t>
            </a:fld>
            <a:endParaRPr lang="en-US"/>
          </a:p>
        </p:txBody>
      </p:sp>
    </p:spTree>
    <p:extLst>
      <p:ext uri="{BB962C8B-B14F-4D97-AF65-F5344CB8AC3E}">
        <p14:creationId xmlns:p14="http://schemas.microsoft.com/office/powerpoint/2010/main" val="16027839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50BFDB-A476-47A4-9B44-45004C9A25D2}" type="datetimeFigureOut">
              <a:rPr lang="en-US" smtClean="0"/>
              <a:pPr/>
              <a:t>4/13/2016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D4E9A7-15AE-4207-8250-16127B09A318}" type="slidenum">
              <a:rPr lang="en-US" smtClean="0"/>
              <a:pPr/>
              <a:t>‹#›</a:t>
            </a:fld>
            <a:endParaRPr lang="en-US"/>
          </a:p>
        </p:txBody>
      </p:sp>
    </p:spTree>
    <p:extLst>
      <p:ext uri="{BB962C8B-B14F-4D97-AF65-F5344CB8AC3E}">
        <p14:creationId xmlns:p14="http://schemas.microsoft.com/office/powerpoint/2010/main" val="21775514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50BFDB-A476-47A4-9B44-45004C9A25D2}" type="datetimeFigureOut">
              <a:rPr lang="en-US" smtClean="0"/>
              <a:pPr/>
              <a:t>4/13/2016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D4E9A7-15AE-4207-8250-16127B09A318}" type="slidenum">
              <a:rPr lang="en-US" smtClean="0"/>
              <a:pPr/>
              <a:t>‹#›</a:t>
            </a:fld>
            <a:endParaRPr lang="en-US"/>
          </a:p>
        </p:txBody>
      </p:sp>
    </p:spTree>
    <p:extLst>
      <p:ext uri="{BB962C8B-B14F-4D97-AF65-F5344CB8AC3E}">
        <p14:creationId xmlns:p14="http://schemas.microsoft.com/office/powerpoint/2010/main" val="29447644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50BFDB-A476-47A4-9B44-45004C9A25D2}" type="datetimeFigureOut">
              <a:rPr lang="en-US" smtClean="0"/>
              <a:pPr/>
              <a:t>4/13/2016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4E9A7-15AE-4207-8250-16127B09A318}" type="slidenum">
              <a:rPr lang="en-US" smtClean="0"/>
              <a:pPr/>
              <a:t>‹#›</a:t>
            </a:fld>
            <a:endParaRPr lang="en-US"/>
          </a:p>
        </p:txBody>
      </p:sp>
    </p:spTree>
    <p:extLst>
      <p:ext uri="{BB962C8B-B14F-4D97-AF65-F5344CB8AC3E}">
        <p14:creationId xmlns:p14="http://schemas.microsoft.com/office/powerpoint/2010/main" val="662004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50BFDB-A476-47A4-9B44-45004C9A25D2}" type="datetimeFigureOut">
              <a:rPr lang="en-US" smtClean="0"/>
              <a:pPr/>
              <a:t>4/13/2016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4E9A7-15AE-4207-8250-16127B09A318}" type="slidenum">
              <a:rPr lang="en-US" smtClean="0"/>
              <a:pPr/>
              <a:t>‹#›</a:t>
            </a:fld>
            <a:endParaRPr lang="en-US"/>
          </a:p>
        </p:txBody>
      </p:sp>
    </p:spTree>
    <p:extLst>
      <p:ext uri="{BB962C8B-B14F-4D97-AF65-F5344CB8AC3E}">
        <p14:creationId xmlns:p14="http://schemas.microsoft.com/office/powerpoint/2010/main" val="4932669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50BFDB-A476-47A4-9B44-45004C9A25D2}" type="datetimeFigureOut">
              <a:rPr lang="en-US" smtClean="0"/>
              <a:pPr/>
              <a:t>4/13/2016</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4E9A7-15AE-4207-8250-16127B09A318}" type="slidenum">
              <a:rPr lang="en-US" smtClean="0"/>
              <a:pPr/>
              <a:t>‹#›</a:t>
            </a:fld>
            <a:endParaRPr lang="en-US"/>
          </a:p>
        </p:txBody>
      </p:sp>
    </p:spTree>
    <p:extLst>
      <p:ext uri="{BB962C8B-B14F-4D97-AF65-F5344CB8AC3E}">
        <p14:creationId xmlns:p14="http://schemas.microsoft.com/office/powerpoint/2010/main" val="3753062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11.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tags" Target="../tags/tag27.xml"/><Relationship Id="rId26" Type="http://schemas.openxmlformats.org/officeDocument/2006/relationships/image" Target="../media/image72.jpeg"/><Relationship Id="rId3" Type="http://schemas.openxmlformats.org/officeDocument/2006/relationships/tags" Target="../tags/tag12.xml"/><Relationship Id="rId21" Type="http://schemas.openxmlformats.org/officeDocument/2006/relationships/tags" Target="../tags/tag30.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tags" Target="../tags/tag26.xml"/><Relationship Id="rId25" Type="http://schemas.openxmlformats.org/officeDocument/2006/relationships/image" Target="../media/image62.emf"/><Relationship Id="rId2" Type="http://schemas.openxmlformats.org/officeDocument/2006/relationships/tags" Target="../tags/tag11.xml"/><Relationship Id="rId16" Type="http://schemas.openxmlformats.org/officeDocument/2006/relationships/tags" Target="../tags/tag25.xml"/><Relationship Id="rId20" Type="http://schemas.openxmlformats.org/officeDocument/2006/relationships/tags" Target="../tags/tag29.xml"/><Relationship Id="rId29" Type="http://schemas.openxmlformats.org/officeDocument/2006/relationships/chart" Target="../charts/chart3.xml"/><Relationship Id="rId1" Type="http://schemas.openxmlformats.org/officeDocument/2006/relationships/vmlDrawing" Target="../drawings/vmlDrawing3.vml"/><Relationship Id="rId6" Type="http://schemas.openxmlformats.org/officeDocument/2006/relationships/tags" Target="../tags/tag15.xml"/><Relationship Id="rId11" Type="http://schemas.openxmlformats.org/officeDocument/2006/relationships/tags" Target="../tags/tag20.xml"/><Relationship Id="rId24" Type="http://schemas.openxmlformats.org/officeDocument/2006/relationships/oleObject" Target="../embeddings/oleObject3.bin"/><Relationship Id="rId5" Type="http://schemas.openxmlformats.org/officeDocument/2006/relationships/tags" Target="../tags/tag14.xml"/><Relationship Id="rId15" Type="http://schemas.openxmlformats.org/officeDocument/2006/relationships/tags" Target="../tags/tag24.xml"/><Relationship Id="rId23" Type="http://schemas.openxmlformats.org/officeDocument/2006/relationships/slideLayout" Target="../slideLayouts/slideLayout12.xml"/><Relationship Id="rId28" Type="http://schemas.openxmlformats.org/officeDocument/2006/relationships/chart" Target="../charts/chart2.xml"/><Relationship Id="rId10" Type="http://schemas.openxmlformats.org/officeDocument/2006/relationships/tags" Target="../tags/tag19.xml"/><Relationship Id="rId19" Type="http://schemas.openxmlformats.org/officeDocument/2006/relationships/tags" Target="../tags/tag28.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 Id="rId22" Type="http://schemas.openxmlformats.org/officeDocument/2006/relationships/tags" Target="../tags/tag31.xml"/><Relationship Id="rId27" Type="http://schemas.openxmlformats.org/officeDocument/2006/relationships/image" Target="../media/image69.jpeg"/></Relationships>
</file>

<file path=ppt/slides/_rels/slide12.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tags" Target="../tags/tag43.xml"/><Relationship Id="rId18" Type="http://schemas.openxmlformats.org/officeDocument/2006/relationships/tags" Target="../tags/tag48.xml"/><Relationship Id="rId26" Type="http://schemas.openxmlformats.org/officeDocument/2006/relationships/chart" Target="../charts/chart4.xml"/><Relationship Id="rId3" Type="http://schemas.openxmlformats.org/officeDocument/2006/relationships/tags" Target="../tags/tag33.xml"/><Relationship Id="rId21" Type="http://schemas.openxmlformats.org/officeDocument/2006/relationships/slideLayout" Target="../slideLayouts/slideLayout12.xml"/><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tags" Target="../tags/tag47.xml"/><Relationship Id="rId25" Type="http://schemas.openxmlformats.org/officeDocument/2006/relationships/image" Target="../media/image69.jpeg"/><Relationship Id="rId2" Type="http://schemas.openxmlformats.org/officeDocument/2006/relationships/tags" Target="../tags/tag32.xml"/><Relationship Id="rId16" Type="http://schemas.openxmlformats.org/officeDocument/2006/relationships/tags" Target="../tags/tag46.xml"/><Relationship Id="rId20" Type="http://schemas.openxmlformats.org/officeDocument/2006/relationships/tags" Target="../tags/tag50.xml"/><Relationship Id="rId1" Type="http://schemas.openxmlformats.org/officeDocument/2006/relationships/vmlDrawing" Target="../drawings/vmlDrawing4.vml"/><Relationship Id="rId6" Type="http://schemas.openxmlformats.org/officeDocument/2006/relationships/tags" Target="../tags/tag36.xml"/><Relationship Id="rId11" Type="http://schemas.openxmlformats.org/officeDocument/2006/relationships/tags" Target="../tags/tag41.xml"/><Relationship Id="rId24" Type="http://schemas.openxmlformats.org/officeDocument/2006/relationships/image" Target="../media/image72.jpeg"/><Relationship Id="rId5" Type="http://schemas.openxmlformats.org/officeDocument/2006/relationships/tags" Target="../tags/tag35.xml"/><Relationship Id="rId15" Type="http://schemas.openxmlformats.org/officeDocument/2006/relationships/tags" Target="../tags/tag45.xml"/><Relationship Id="rId23" Type="http://schemas.openxmlformats.org/officeDocument/2006/relationships/image" Target="../media/image62.emf"/><Relationship Id="rId10" Type="http://schemas.openxmlformats.org/officeDocument/2006/relationships/tags" Target="../tags/tag40.xml"/><Relationship Id="rId19" Type="http://schemas.openxmlformats.org/officeDocument/2006/relationships/tags" Target="../tags/tag49.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 Id="rId22"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73.png"/><Relationship Id="rId1" Type="http://schemas.openxmlformats.org/officeDocument/2006/relationships/slideLayout" Target="../slideLayouts/slideLayout1.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emf"/></Relationships>
</file>

<file path=ppt/slides/_rels/slide1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83.gif"/><Relationship Id="rId3" Type="http://schemas.openxmlformats.org/officeDocument/2006/relationships/image" Target="../media/image78.jpeg"/><Relationship Id="rId7" Type="http://schemas.openxmlformats.org/officeDocument/2006/relationships/image" Target="../media/image82.png"/><Relationship Id="rId2" Type="http://schemas.openxmlformats.org/officeDocument/2006/relationships/image" Target="../media/image36.jpeg"/><Relationship Id="rId1" Type="http://schemas.openxmlformats.org/officeDocument/2006/relationships/slideLayout" Target="../slideLayouts/slideLayout1.xml"/><Relationship Id="rId6" Type="http://schemas.openxmlformats.org/officeDocument/2006/relationships/image" Target="../media/image81.png"/><Relationship Id="rId5" Type="http://schemas.openxmlformats.org/officeDocument/2006/relationships/image" Target="../media/image80.jpeg"/><Relationship Id="rId4" Type="http://schemas.openxmlformats.org/officeDocument/2006/relationships/image" Target="../media/image79.jpeg"/><Relationship Id="rId9" Type="http://schemas.openxmlformats.org/officeDocument/2006/relationships/image" Target="../media/image84.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jpeg"/><Relationship Id="rId7" Type="http://schemas.openxmlformats.org/officeDocument/2006/relationships/image" Target="../media/image89.png"/><Relationship Id="rId2" Type="http://schemas.openxmlformats.org/officeDocument/2006/relationships/image" Target="../media/image36.jpeg"/><Relationship Id="rId1" Type="http://schemas.openxmlformats.org/officeDocument/2006/relationships/slideLayout" Target="../slideLayouts/slideLayout1.xml"/><Relationship Id="rId6" Type="http://schemas.openxmlformats.org/officeDocument/2006/relationships/image" Target="../media/image88.jpeg"/><Relationship Id="rId5" Type="http://schemas.openxmlformats.org/officeDocument/2006/relationships/image" Target="../media/image87.jpeg"/><Relationship Id="rId10" Type="http://schemas.openxmlformats.org/officeDocument/2006/relationships/image" Target="../media/image92.jpeg"/><Relationship Id="rId4" Type="http://schemas.openxmlformats.org/officeDocument/2006/relationships/image" Target="../media/image86.png"/><Relationship Id="rId9" Type="http://schemas.openxmlformats.org/officeDocument/2006/relationships/image" Target="../media/image91.png"/></Relationships>
</file>

<file path=ppt/slides/_rels/slide21.xml.rels><?xml version="1.0" encoding="UTF-8" standalone="yes"?>
<Relationships xmlns="http://schemas.openxmlformats.org/package/2006/relationships"><Relationship Id="rId8" Type="http://schemas.openxmlformats.org/officeDocument/2006/relationships/image" Target="../media/image98.jpeg"/><Relationship Id="rId3" Type="http://schemas.openxmlformats.org/officeDocument/2006/relationships/image" Target="../media/image94.jpeg"/><Relationship Id="rId7" Type="http://schemas.openxmlformats.org/officeDocument/2006/relationships/image" Target="../media/image36.jpeg"/><Relationship Id="rId2" Type="http://schemas.openxmlformats.org/officeDocument/2006/relationships/image" Target="../media/image93.jpeg"/><Relationship Id="rId1" Type="http://schemas.openxmlformats.org/officeDocument/2006/relationships/slideLayout" Target="../slideLayouts/slideLayout1.xml"/><Relationship Id="rId6" Type="http://schemas.openxmlformats.org/officeDocument/2006/relationships/image" Target="../media/image97.png"/><Relationship Id="rId11" Type="http://schemas.openxmlformats.org/officeDocument/2006/relationships/image" Target="../media/image101.jpeg"/><Relationship Id="rId5" Type="http://schemas.openxmlformats.org/officeDocument/2006/relationships/image" Target="../media/image96.jpeg"/><Relationship Id="rId10" Type="http://schemas.openxmlformats.org/officeDocument/2006/relationships/image" Target="../media/image100.png"/><Relationship Id="rId4" Type="http://schemas.openxmlformats.org/officeDocument/2006/relationships/image" Target="../media/image95.jpeg"/><Relationship Id="rId9" Type="http://schemas.openxmlformats.org/officeDocument/2006/relationships/image" Target="../media/image99.jpeg"/></Relationships>
</file>

<file path=ppt/slides/_rels/slide22.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09.jpeg"/><Relationship Id="rId3" Type="http://schemas.openxmlformats.org/officeDocument/2006/relationships/image" Target="../media/image102.jpeg"/><Relationship Id="rId7" Type="http://schemas.openxmlformats.org/officeDocument/2006/relationships/image" Target="../media/image36.jpeg"/><Relationship Id="rId12" Type="http://schemas.openxmlformats.org/officeDocument/2006/relationships/image" Target="../media/image108.jpe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105.png"/><Relationship Id="rId11" Type="http://schemas.openxmlformats.org/officeDocument/2006/relationships/image" Target="../media/image100.png"/><Relationship Id="rId5" Type="http://schemas.openxmlformats.org/officeDocument/2006/relationships/image" Target="../media/image104.png"/><Relationship Id="rId10" Type="http://schemas.openxmlformats.org/officeDocument/2006/relationships/image" Target="../media/image98.jpeg"/><Relationship Id="rId4" Type="http://schemas.openxmlformats.org/officeDocument/2006/relationships/image" Target="../media/image103.png"/><Relationship Id="rId9" Type="http://schemas.openxmlformats.org/officeDocument/2006/relationships/image" Target="../media/image107.png"/></Relationships>
</file>

<file path=ppt/slides/_rels/slide23.xml.rels><?xml version="1.0" encoding="UTF-8" standalone="yes"?>
<Relationships xmlns="http://schemas.openxmlformats.org/package/2006/relationships"><Relationship Id="rId8" Type="http://schemas.openxmlformats.org/officeDocument/2006/relationships/image" Target="../media/image112.jpeg"/><Relationship Id="rId13" Type="http://schemas.openxmlformats.org/officeDocument/2006/relationships/image" Target="../media/image115.png"/><Relationship Id="rId3" Type="http://schemas.openxmlformats.org/officeDocument/2006/relationships/hyperlink" Target="http://www.preventgroup.com/" TargetMode="External"/><Relationship Id="rId7" Type="http://schemas.openxmlformats.org/officeDocument/2006/relationships/image" Target="../media/image111.jpeg"/><Relationship Id="rId12" Type="http://schemas.openxmlformats.org/officeDocument/2006/relationships/image" Target="../media/image9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0.jpeg"/><Relationship Id="rId11" Type="http://schemas.openxmlformats.org/officeDocument/2006/relationships/image" Target="../media/image114.jpeg"/><Relationship Id="rId5" Type="http://schemas.openxmlformats.org/officeDocument/2006/relationships/image" Target="../media/image27.jpeg"/><Relationship Id="rId15" Type="http://schemas.openxmlformats.org/officeDocument/2006/relationships/image" Target="../media/image117.jpeg"/><Relationship Id="rId10" Type="http://schemas.openxmlformats.org/officeDocument/2006/relationships/image" Target="../media/image36.jpeg"/><Relationship Id="rId4" Type="http://schemas.openxmlformats.org/officeDocument/2006/relationships/image" Target="../media/image110.jpeg"/><Relationship Id="rId9" Type="http://schemas.openxmlformats.org/officeDocument/2006/relationships/image" Target="../media/image113.jpeg"/><Relationship Id="rId14" Type="http://schemas.openxmlformats.org/officeDocument/2006/relationships/image" Target="../media/image116.jpeg"/></Relationships>
</file>

<file path=ppt/slides/_rels/slide24.xml.rels><?xml version="1.0" encoding="UTF-8" standalone="yes"?>
<Relationships xmlns="http://schemas.openxmlformats.org/package/2006/relationships"><Relationship Id="rId8" Type="http://schemas.openxmlformats.org/officeDocument/2006/relationships/image" Target="../media/image99.jpeg"/><Relationship Id="rId3" Type="http://schemas.openxmlformats.org/officeDocument/2006/relationships/image" Target="../media/image24.jpeg"/><Relationship Id="rId7" Type="http://schemas.openxmlformats.org/officeDocument/2006/relationships/image" Target="../media/image36.jpeg"/><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120.jpeg"/><Relationship Id="rId11" Type="http://schemas.openxmlformats.org/officeDocument/2006/relationships/image" Target="../media/image121.jpeg"/><Relationship Id="rId5" Type="http://schemas.openxmlformats.org/officeDocument/2006/relationships/image" Target="../media/image119.jpeg"/><Relationship Id="rId10" Type="http://schemas.openxmlformats.org/officeDocument/2006/relationships/image" Target="../media/image85.jpeg"/><Relationship Id="rId4" Type="http://schemas.openxmlformats.org/officeDocument/2006/relationships/image" Target="../media/image118.png"/><Relationship Id="rId9" Type="http://schemas.openxmlformats.org/officeDocument/2006/relationships/image" Target="../media/image98.jpeg"/></Relationships>
</file>

<file path=ppt/slides/_rels/slide25.xml.rels><?xml version="1.0" encoding="UTF-8" standalone="yes"?>
<Relationships xmlns="http://schemas.openxmlformats.org/package/2006/relationships"><Relationship Id="rId8" Type="http://schemas.openxmlformats.org/officeDocument/2006/relationships/image" Target="../media/image126.jpeg"/><Relationship Id="rId3" Type="http://schemas.openxmlformats.org/officeDocument/2006/relationships/image" Target="../media/image36.jpeg"/><Relationship Id="rId7" Type="http://schemas.openxmlformats.org/officeDocument/2006/relationships/image" Target="../media/image125.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4.jpeg"/><Relationship Id="rId5" Type="http://schemas.openxmlformats.org/officeDocument/2006/relationships/image" Target="../media/image123.jpeg"/><Relationship Id="rId4" Type="http://schemas.openxmlformats.org/officeDocument/2006/relationships/image" Target="../media/image122.jpeg"/></Relationships>
</file>

<file path=ppt/slides/_rels/slide26.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33.jpeg"/><Relationship Id="rId3" Type="http://schemas.openxmlformats.org/officeDocument/2006/relationships/image" Target="../media/image128.jpeg"/><Relationship Id="rId7" Type="http://schemas.openxmlformats.org/officeDocument/2006/relationships/image" Target="../media/image132.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31.jpeg"/><Relationship Id="rId11" Type="http://schemas.openxmlformats.org/officeDocument/2006/relationships/image" Target="../media/image136.jpeg"/><Relationship Id="rId5" Type="http://schemas.openxmlformats.org/officeDocument/2006/relationships/image" Target="../media/image130.jpeg"/><Relationship Id="rId10" Type="http://schemas.openxmlformats.org/officeDocument/2006/relationships/image" Target="../media/image135.jpeg"/><Relationship Id="rId4" Type="http://schemas.openxmlformats.org/officeDocument/2006/relationships/image" Target="../media/image129.jpeg"/><Relationship Id="rId9" Type="http://schemas.openxmlformats.org/officeDocument/2006/relationships/image" Target="../media/image134.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18" Type="http://schemas.openxmlformats.org/officeDocument/2006/relationships/image" Target="../media/image23.jpeg"/><Relationship Id="rId26" Type="http://schemas.openxmlformats.org/officeDocument/2006/relationships/image" Target="../media/image30.jpeg"/><Relationship Id="rId39" Type="http://schemas.openxmlformats.org/officeDocument/2006/relationships/image" Target="../media/image43.jpeg"/><Relationship Id="rId3" Type="http://schemas.openxmlformats.org/officeDocument/2006/relationships/image" Target="../media/image8.jpeg"/><Relationship Id="rId21" Type="http://schemas.openxmlformats.org/officeDocument/2006/relationships/image" Target="../media/image25.jpeg"/><Relationship Id="rId34" Type="http://schemas.openxmlformats.org/officeDocument/2006/relationships/image" Target="../media/image38.jpeg"/><Relationship Id="rId42" Type="http://schemas.openxmlformats.org/officeDocument/2006/relationships/image" Target="../media/image46.jpeg"/><Relationship Id="rId7" Type="http://schemas.openxmlformats.org/officeDocument/2006/relationships/image" Target="../media/image12.jpeg"/><Relationship Id="rId12" Type="http://schemas.openxmlformats.org/officeDocument/2006/relationships/image" Target="../media/image17.jpeg"/><Relationship Id="rId17" Type="http://schemas.openxmlformats.org/officeDocument/2006/relationships/image" Target="../media/image22.jpeg"/><Relationship Id="rId25" Type="http://schemas.openxmlformats.org/officeDocument/2006/relationships/image" Target="../media/image29.jpeg"/><Relationship Id="rId33" Type="http://schemas.openxmlformats.org/officeDocument/2006/relationships/image" Target="../media/image37.png"/><Relationship Id="rId38" Type="http://schemas.openxmlformats.org/officeDocument/2006/relationships/image" Target="../media/image42.jpeg"/><Relationship Id="rId2" Type="http://schemas.openxmlformats.org/officeDocument/2006/relationships/image" Target="../media/image7.jpeg"/><Relationship Id="rId16" Type="http://schemas.openxmlformats.org/officeDocument/2006/relationships/image" Target="../media/image21.png"/><Relationship Id="rId20" Type="http://schemas.openxmlformats.org/officeDocument/2006/relationships/hyperlink" Target="http://www.ionix-systems.com/" TargetMode="External"/><Relationship Id="rId29" Type="http://schemas.openxmlformats.org/officeDocument/2006/relationships/image" Target="../media/image33.jpeg"/><Relationship Id="rId41"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11.jpeg"/><Relationship Id="rId11" Type="http://schemas.openxmlformats.org/officeDocument/2006/relationships/image" Target="../media/image16.jpeg"/><Relationship Id="rId24" Type="http://schemas.openxmlformats.org/officeDocument/2006/relationships/image" Target="../media/image28.png"/><Relationship Id="rId32" Type="http://schemas.openxmlformats.org/officeDocument/2006/relationships/image" Target="../media/image36.jpeg"/><Relationship Id="rId37" Type="http://schemas.openxmlformats.org/officeDocument/2006/relationships/image" Target="../media/image41.png"/><Relationship Id="rId40" Type="http://schemas.openxmlformats.org/officeDocument/2006/relationships/image" Target="../media/image44.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7.jpeg"/><Relationship Id="rId28" Type="http://schemas.openxmlformats.org/officeDocument/2006/relationships/image" Target="../media/image32.png"/><Relationship Id="rId36" Type="http://schemas.openxmlformats.org/officeDocument/2006/relationships/image" Target="../media/image40.gif"/><Relationship Id="rId10" Type="http://schemas.openxmlformats.org/officeDocument/2006/relationships/image" Target="../media/image15.png"/><Relationship Id="rId19" Type="http://schemas.openxmlformats.org/officeDocument/2006/relationships/image" Target="../media/image24.jpeg"/><Relationship Id="rId31" Type="http://schemas.openxmlformats.org/officeDocument/2006/relationships/image" Target="../media/image35.jpeg"/><Relationship Id="rId4" Type="http://schemas.openxmlformats.org/officeDocument/2006/relationships/image" Target="../media/image9.jpeg"/><Relationship Id="rId9" Type="http://schemas.openxmlformats.org/officeDocument/2006/relationships/image" Target="../media/image14.png"/><Relationship Id="rId14" Type="http://schemas.openxmlformats.org/officeDocument/2006/relationships/image" Target="../media/image19.jpeg"/><Relationship Id="rId22" Type="http://schemas.openxmlformats.org/officeDocument/2006/relationships/image" Target="../media/image26.jpeg"/><Relationship Id="rId27" Type="http://schemas.openxmlformats.org/officeDocument/2006/relationships/image" Target="../media/image31.png"/><Relationship Id="rId30" Type="http://schemas.openxmlformats.org/officeDocument/2006/relationships/image" Target="../media/image34.jpeg"/><Relationship Id="rId35" Type="http://schemas.openxmlformats.org/officeDocument/2006/relationships/image" Target="../media/image39.jpeg"/></Relationships>
</file>

<file path=ppt/slides/_rels/slide30.xml.rels><?xml version="1.0" encoding="UTF-8" standalone="yes"?>
<Relationships xmlns="http://schemas.openxmlformats.org/package/2006/relationships"><Relationship Id="rId2" Type="http://schemas.openxmlformats.org/officeDocument/2006/relationships/image" Target="../media/image13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2.jpeg"/><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jpeg"/></Relationships>
</file>

<file path=ppt/slides/_rels/slide6.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36.jpeg"/><Relationship Id="rId2" Type="http://schemas.openxmlformats.org/officeDocument/2006/relationships/image" Target="../media/image57.jpeg"/><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microsoft.com/office/2007/relationships/hdphoto" Target="../media/hdphoto1.wdp"/><Relationship Id="rId18" Type="http://schemas.openxmlformats.org/officeDocument/2006/relationships/image" Target="../media/image66.png"/><Relationship Id="rId3" Type="http://schemas.openxmlformats.org/officeDocument/2006/relationships/tags" Target="../tags/tag2.xml"/><Relationship Id="rId7" Type="http://schemas.openxmlformats.org/officeDocument/2006/relationships/tags" Target="../tags/tag6.xml"/><Relationship Id="rId12" Type="http://schemas.openxmlformats.org/officeDocument/2006/relationships/image" Target="../media/image63.png"/><Relationship Id="rId17" Type="http://schemas.openxmlformats.org/officeDocument/2006/relationships/hyperlink" Target="http://bs.wikipedia.org/wiki/Slika:Bosnia_and_Herzegovina_Coats_of_Arms.png" TargetMode="External"/><Relationship Id="rId2" Type="http://schemas.openxmlformats.org/officeDocument/2006/relationships/tags" Target="../tags/tag1.xml"/><Relationship Id="rId16" Type="http://schemas.openxmlformats.org/officeDocument/2006/relationships/image" Target="../media/image36.jpeg"/><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image" Target="../media/image62.emf"/><Relationship Id="rId5" Type="http://schemas.openxmlformats.org/officeDocument/2006/relationships/tags" Target="../tags/tag4.xml"/><Relationship Id="rId15" Type="http://schemas.openxmlformats.org/officeDocument/2006/relationships/image" Target="../media/image65.png"/><Relationship Id="rId10" Type="http://schemas.openxmlformats.org/officeDocument/2006/relationships/oleObject" Target="../embeddings/oleObject1.bin"/><Relationship Id="rId4" Type="http://schemas.openxmlformats.org/officeDocument/2006/relationships/tags" Target="../tags/tag3.xml"/><Relationship Id="rId9" Type="http://schemas.openxmlformats.org/officeDocument/2006/relationships/notesSlide" Target="../notesSlides/notesSlide1.xml"/><Relationship Id="rId14" Type="http://schemas.openxmlformats.org/officeDocument/2006/relationships/image" Target="../media/image64.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66.png"/><Relationship Id="rId3" Type="http://schemas.openxmlformats.org/officeDocument/2006/relationships/tags" Target="../tags/tag8.xml"/><Relationship Id="rId7" Type="http://schemas.openxmlformats.org/officeDocument/2006/relationships/notesSlide" Target="../notesSlides/notesSlide2.xml"/><Relationship Id="rId12" Type="http://schemas.openxmlformats.org/officeDocument/2006/relationships/hyperlink" Target="http://bs.wikipedia.org/wiki/Slika:Bosnia_and_Herzegovina_Coats_of_Arms.png" TargetMode="External"/><Relationship Id="rId2" Type="http://schemas.openxmlformats.org/officeDocument/2006/relationships/tags" Target="../tags/tag7.xml"/><Relationship Id="rId1" Type="http://schemas.openxmlformats.org/officeDocument/2006/relationships/vmlDrawing" Target="../drawings/vmlDrawing2.vml"/><Relationship Id="rId6" Type="http://schemas.openxmlformats.org/officeDocument/2006/relationships/slideLayout" Target="../slideLayouts/slideLayout12.xml"/><Relationship Id="rId11" Type="http://schemas.openxmlformats.org/officeDocument/2006/relationships/image" Target="../media/image36.jpeg"/><Relationship Id="rId5" Type="http://schemas.openxmlformats.org/officeDocument/2006/relationships/tags" Target="../tags/tag10.xml"/><Relationship Id="rId10" Type="http://schemas.openxmlformats.org/officeDocument/2006/relationships/image" Target="../media/image65.png"/><Relationship Id="rId4" Type="http://schemas.openxmlformats.org/officeDocument/2006/relationships/tags" Target="../tags/tag9.xml"/><Relationship Id="rId9" Type="http://schemas.openxmlformats.org/officeDocument/2006/relationships/image" Target="../media/image62.emf"/><Relationship Id="rId14" Type="http://schemas.openxmlformats.org/officeDocument/2006/relationships/image" Target="../media/image67.emf"/></Relationships>
</file>

<file path=ppt/slides/_rels/slide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3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haris.tiro\Desktop\TIRO COREL FIPA\KARTE\europe-ma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35" y="0"/>
            <a:ext cx="9142573"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15616" y="1772816"/>
            <a:ext cx="7863051" cy="2862322"/>
          </a:xfrm>
          <a:prstGeom prst="rect">
            <a:avLst/>
          </a:prstGeom>
          <a:noFill/>
        </p:spPr>
        <p:txBody>
          <a:bodyPr wrap="none" lIns="91440" tIns="45720" rIns="91440" bIns="45720">
            <a:spAutoFit/>
          </a:bodyPr>
          <a:lstStyle/>
          <a:p>
            <a:pPr algn="ctr"/>
            <a:r>
              <a:rPr lang="bs-Latn-BA"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Impact" pitchFamily="34" charset="0"/>
              </a:rPr>
              <a:t>Invest  in </a:t>
            </a:r>
            <a:br>
              <a:rPr lang="bs-Latn-BA"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Impact" pitchFamily="34" charset="0"/>
              </a:rPr>
            </a:br>
            <a:r>
              <a:rPr lang="bs-Latn-BA"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Impact" pitchFamily="34" charset="0"/>
              </a:rPr>
              <a:t>Bosnia and Herzegovina </a:t>
            </a:r>
            <a:br>
              <a:rPr lang="bs-Latn-BA"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Impact" pitchFamily="34" charset="0"/>
              </a:rPr>
            </a:br>
            <a:r>
              <a:rPr lang="bs-Latn-BA"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Impact" pitchFamily="34" charset="0"/>
              </a:rPr>
              <a:t>Your New Opportunity</a:t>
            </a:r>
            <a:endParaRPr lang="en-US" sz="6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3" name="Picture 4" descr="C:\Documents and Settings\haris.tiro\Desktop\pozadin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0"/>
            <a:ext cx="921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rot="16200000">
            <a:off x="-2617767" y="3296017"/>
            <a:ext cx="6048671" cy="553998"/>
          </a:xfrm>
          <a:prstGeom prst="rect">
            <a:avLst/>
          </a:prstGeom>
          <a:noFill/>
        </p:spPr>
        <p:txBody>
          <a:bodyPr wrap="square" rtlCol="0">
            <a:spAutoFit/>
          </a:bodyPr>
          <a:lstStyle/>
          <a:p>
            <a:r>
              <a:rPr lang="bs-Latn-BA" sz="3000" dirty="0" smtClean="0">
                <a:solidFill>
                  <a:srgbClr val="FFFF00"/>
                </a:solidFill>
                <a:latin typeface="Trebuchet MS" pitchFamily="34" charset="0"/>
              </a:rPr>
              <a:t>BiH INVESTMENT OPPORTUNITIES</a:t>
            </a:r>
            <a:endParaRPr lang="en-US" sz="3000" dirty="0">
              <a:solidFill>
                <a:srgbClr val="FFFF00"/>
              </a:solidFill>
              <a:latin typeface="Trebuchet MS" pitchFamily="34" charset="0"/>
            </a:endParaRPr>
          </a:p>
        </p:txBody>
      </p:sp>
      <p:pic>
        <p:nvPicPr>
          <p:cNvPr id="7" name="Picture 22" descr="2"/>
          <p:cNvPicPr>
            <a:picLocks noChangeAspect="1" noChangeArrowheads="1"/>
          </p:cNvPicPr>
          <p:nvPr/>
        </p:nvPicPr>
        <p:blipFill>
          <a:blip r:embed="rId4" cstate="print"/>
          <a:srcRect/>
          <a:stretch>
            <a:fillRect/>
          </a:stretch>
        </p:blipFill>
        <p:spPr bwMode="auto">
          <a:xfrm>
            <a:off x="6478588" y="0"/>
            <a:ext cx="2665412" cy="936625"/>
          </a:xfrm>
          <a:prstGeom prst="rect">
            <a:avLst/>
          </a:prstGeom>
          <a:noFill/>
          <a:ln w="9525">
            <a:noFill/>
            <a:miter lim="800000"/>
            <a:headEnd/>
            <a:tailEnd/>
          </a:ln>
        </p:spPr>
      </p:pic>
    </p:spTree>
    <p:extLst>
      <p:ext uri="{BB962C8B-B14F-4D97-AF65-F5344CB8AC3E}">
        <p14:creationId xmlns:p14="http://schemas.microsoft.com/office/powerpoint/2010/main" val="3605474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8" name="Rectangle 8"/>
          <p:cNvSpPr>
            <a:spLocks noChangeArrowheads="1"/>
          </p:cNvSpPr>
          <p:nvPr/>
        </p:nvSpPr>
        <p:spPr bwMode="auto">
          <a:xfrm>
            <a:off x="0" y="0"/>
            <a:ext cx="9144000" cy="980728"/>
          </a:xfrm>
          <a:prstGeom prst="rect">
            <a:avLst/>
          </a:prstGeom>
          <a:solidFill>
            <a:srgbClr val="183171"/>
          </a:solidFill>
          <a:ln w="9525">
            <a:noFill/>
            <a:miter lim="800000"/>
            <a:headEnd/>
            <a:tailEnd/>
          </a:ln>
        </p:spPr>
        <p:txBody>
          <a:bodyPr wrap="none" anchor="ctr"/>
          <a:lstStyle/>
          <a:p>
            <a:endParaRPr lang="bs-Latn-BA"/>
          </a:p>
        </p:txBody>
      </p:sp>
      <p:pic>
        <p:nvPicPr>
          <p:cNvPr id="20489" name="Picture 9" descr="2"/>
          <p:cNvPicPr>
            <a:picLocks noChangeAspect="1" noChangeArrowheads="1"/>
          </p:cNvPicPr>
          <p:nvPr/>
        </p:nvPicPr>
        <p:blipFill>
          <a:blip r:embed="rId2" cstate="print"/>
          <a:srcRect/>
          <a:stretch>
            <a:fillRect/>
          </a:stretch>
        </p:blipFill>
        <p:spPr bwMode="auto">
          <a:xfrm>
            <a:off x="2970213" y="206375"/>
            <a:ext cx="3186112" cy="774353"/>
          </a:xfrm>
          <a:prstGeom prst="rect">
            <a:avLst/>
          </a:prstGeom>
          <a:noFill/>
          <a:ln w="9525">
            <a:noFill/>
            <a:miter lim="800000"/>
            <a:headEnd/>
            <a:tailEnd/>
          </a:ln>
        </p:spPr>
      </p:pic>
      <p:sp>
        <p:nvSpPr>
          <p:cNvPr id="14" name="Rectangle 13"/>
          <p:cNvSpPr/>
          <p:nvPr/>
        </p:nvSpPr>
        <p:spPr>
          <a:xfrm>
            <a:off x="179512" y="1484784"/>
            <a:ext cx="8784976" cy="369332"/>
          </a:xfrm>
          <a:prstGeom prst="rect">
            <a:avLst/>
          </a:prstGeom>
        </p:spPr>
        <p:txBody>
          <a:bodyPr wrap="square">
            <a:spAutoFit/>
          </a:bodyPr>
          <a:lstStyle/>
          <a:p>
            <a:endParaRPr lang="en-US" dirty="0"/>
          </a:p>
        </p:txBody>
      </p:sp>
      <p:sp>
        <p:nvSpPr>
          <p:cNvPr id="9" name="Rectangle 3"/>
          <p:cNvSpPr>
            <a:spLocks noChangeArrowheads="1"/>
          </p:cNvSpPr>
          <p:nvPr/>
        </p:nvSpPr>
        <p:spPr bwMode="auto">
          <a:xfrm>
            <a:off x="0" y="6453336"/>
            <a:ext cx="9144000" cy="404664"/>
          </a:xfrm>
          <a:prstGeom prst="rect">
            <a:avLst/>
          </a:prstGeom>
          <a:solidFill>
            <a:srgbClr val="D5E2EF"/>
          </a:solidFill>
          <a:ln w="9525">
            <a:noFill/>
            <a:miter lim="800000"/>
            <a:headEnd/>
            <a:tailEnd/>
          </a:ln>
        </p:spPr>
        <p:txBody>
          <a:bodyPr lIns="92075" tIns="46038" rIns="92075" bIns="46038" anchor="ctr"/>
          <a:lstStyle/>
          <a:p>
            <a:pPr algn="ctr"/>
            <a:endParaRPr lang="bs-Latn-BA" sz="1600" b="1" dirty="0" smtClean="0">
              <a:solidFill>
                <a:srgbClr val="FF0000"/>
              </a:solidFill>
            </a:endParaRPr>
          </a:p>
          <a:p>
            <a:pPr algn="ctr"/>
            <a:r>
              <a:rPr lang="bs-Latn-BA" sz="1600" b="1" dirty="0" smtClean="0">
                <a:solidFill>
                  <a:srgbClr val="FF0000"/>
                </a:solidFill>
              </a:rPr>
              <a:t>Agreements on Avoidance of Double Taxation  </a:t>
            </a:r>
            <a:r>
              <a:rPr lang="bs-Latn-BA" sz="1600" b="1" dirty="0" smtClean="0"/>
              <a:t>/</a:t>
            </a:r>
            <a:r>
              <a:rPr lang="bs-Latn-BA" sz="1600" b="1" dirty="0" smtClean="0">
                <a:solidFill>
                  <a:srgbClr val="FF0000"/>
                </a:solidFill>
              </a:rPr>
              <a:t> </a:t>
            </a:r>
            <a:r>
              <a:rPr lang="bs-Latn-BA" sz="1600" b="1" dirty="0" smtClean="0">
                <a:solidFill>
                  <a:srgbClr val="0070C0"/>
                </a:solidFill>
                <a:latin typeface="Calibri" pitchFamily="34" charset="0"/>
              </a:rPr>
              <a:t>Agreements </a:t>
            </a:r>
            <a:r>
              <a:rPr lang="bs-Latn-BA" sz="1600" b="1" dirty="0">
                <a:solidFill>
                  <a:srgbClr val="0070C0"/>
                </a:solidFill>
                <a:latin typeface="Calibri" pitchFamily="34" charset="0"/>
              </a:rPr>
              <a:t>on Promotion and Protection of Investments</a:t>
            </a:r>
            <a:endParaRPr lang="en-US" sz="1600" b="1" dirty="0">
              <a:solidFill>
                <a:srgbClr val="0070C0"/>
              </a:solidFill>
              <a:latin typeface="Trebuchet MS" pitchFamily="34" charset="0"/>
            </a:endParaRPr>
          </a:p>
          <a:p>
            <a:pPr algn="ctr"/>
            <a:r>
              <a:rPr lang="bs-Latn-BA" sz="2000" b="1" dirty="0" smtClean="0">
                <a:solidFill>
                  <a:srgbClr val="FF0000"/>
                </a:solidFill>
              </a:rPr>
              <a:t> </a:t>
            </a:r>
            <a:endParaRPr lang="en-US" sz="2000" b="1" dirty="0" smtClean="0">
              <a:solidFill>
                <a:srgbClr val="FF0000"/>
              </a:solidFill>
              <a:latin typeface="Trebuchet MS"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0" y="1196753"/>
            <a:ext cx="4211960" cy="3528392"/>
          </a:xfrm>
          <a:prstGeom prst="rect">
            <a:avLst/>
          </a:prstGeom>
          <a:solidFill>
            <a:srgbClr val="C00000"/>
          </a:solidFill>
          <a:ln w="9525">
            <a:solidFill>
              <a:srgbClr val="FF0000"/>
            </a:solid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4355976" y="1196752"/>
            <a:ext cx="4788024" cy="3528393"/>
          </a:xfrm>
          <a:prstGeom prst="rect">
            <a:avLst/>
          </a:prstGeom>
          <a:noFill/>
          <a:ln w="9525">
            <a:solidFill>
              <a:srgbClr val="0070C0"/>
            </a:solidFill>
            <a:miter lim="800000"/>
            <a:headEnd/>
            <a:tailEnd/>
          </a:ln>
        </p:spPr>
      </p:pic>
      <p:sp>
        <p:nvSpPr>
          <p:cNvPr id="10" name="Rectangle 9"/>
          <p:cNvSpPr/>
          <p:nvPr/>
        </p:nvSpPr>
        <p:spPr>
          <a:xfrm>
            <a:off x="0" y="4869160"/>
            <a:ext cx="4211960" cy="1569660"/>
          </a:xfrm>
          <a:prstGeom prst="rect">
            <a:avLst/>
          </a:prstGeom>
        </p:spPr>
        <p:txBody>
          <a:bodyPr wrap="square">
            <a:spAutoFit/>
          </a:bodyPr>
          <a:lstStyle/>
          <a:p>
            <a:pPr lvl="0" algn="just" fontAlgn="base">
              <a:spcBef>
                <a:spcPct val="0"/>
              </a:spcBef>
              <a:spcAft>
                <a:spcPct val="0"/>
              </a:spcAft>
            </a:pPr>
            <a:r>
              <a:rPr lang="bs-Latn-BA" sz="1600" b="1" dirty="0" smtClean="0"/>
              <a:t>Agreements on Avoidance of Double Taxation</a:t>
            </a:r>
            <a:r>
              <a:rPr lang="bs-Latn-BA" sz="1600" dirty="0" smtClean="0"/>
              <a:t>, which mean that companies only have to pay tax in their home country, accelerate the flow of investments into the signatory countries, encourage joint ventures, create more investment opportunities etc.</a:t>
            </a:r>
            <a:endParaRPr lang="en-US" sz="1600" dirty="0"/>
          </a:p>
        </p:txBody>
      </p:sp>
      <p:sp>
        <p:nvSpPr>
          <p:cNvPr id="11" name="Rectangle 10"/>
          <p:cNvSpPr/>
          <p:nvPr/>
        </p:nvSpPr>
        <p:spPr>
          <a:xfrm>
            <a:off x="4355976" y="4869161"/>
            <a:ext cx="4608512" cy="1323439"/>
          </a:xfrm>
          <a:prstGeom prst="rect">
            <a:avLst/>
          </a:prstGeom>
        </p:spPr>
        <p:txBody>
          <a:bodyPr wrap="square">
            <a:spAutoFit/>
          </a:bodyPr>
          <a:lstStyle/>
          <a:p>
            <a:pPr lvl="0" algn="just" fontAlgn="base">
              <a:spcBef>
                <a:spcPct val="0"/>
              </a:spcBef>
              <a:spcAft>
                <a:spcPct val="0"/>
              </a:spcAft>
            </a:pPr>
            <a:r>
              <a:rPr lang="bs-Latn-BA" sz="1600" dirty="0" smtClean="0"/>
              <a:t>Foreign investors can be insured against risks with the EU Investment Guarantee Trust Fund for Bosnia and Herzegovina, administered by the Multirateral Investment Guarantee Agency (MIGA, member of the World Banka Group).</a:t>
            </a:r>
            <a:endParaRPr lang="en-US" sz="1600" dirty="0"/>
          </a:p>
        </p:txBody>
      </p:sp>
      <p:cxnSp>
        <p:nvCxnSpPr>
          <p:cNvPr id="3" name="Straight Arrow Connector 2"/>
          <p:cNvCxnSpPr/>
          <p:nvPr/>
        </p:nvCxnSpPr>
        <p:spPr>
          <a:xfrm flipH="1" flipV="1">
            <a:off x="1475656" y="4365104"/>
            <a:ext cx="936104" cy="504056"/>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5004048" y="4365104"/>
            <a:ext cx="936104" cy="504056"/>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25028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extLst>
              <p:ext uri="{D42A27DB-BD31-4B8C-83A1-F6EECF244321}">
                <p14:modId xmlns:p14="http://schemas.microsoft.com/office/powerpoint/2010/main" val="1744843227"/>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528" name="think-cell Slide" r:id="rId24" imgW="270" imgH="270" progId="TCLayout.ActiveDocument.1">
                  <p:embed/>
                </p:oleObj>
              </mc:Choice>
              <mc:Fallback>
                <p:oleObj name="think-cell Slide" r:id="rId24" imgW="270" imgH="270" progId="TCLayout.ActiveDocument.1">
                  <p:embed/>
                  <p:pic>
                    <p:nvPicPr>
                      <p:cNvPr id="0" name=""/>
                      <p:cNvPicPr/>
                      <p:nvPr/>
                    </p:nvPicPr>
                    <p:blipFill>
                      <a:blip r:embed="rId25"/>
                      <a:stretch>
                        <a:fillRect/>
                      </a:stretch>
                    </p:blipFill>
                    <p:spPr>
                      <a:xfrm>
                        <a:off x="0" y="0"/>
                        <a:ext cx="158750" cy="158750"/>
                      </a:xfrm>
                      <a:prstGeom prst="rect">
                        <a:avLst/>
                      </a:prstGeom>
                    </p:spPr>
                  </p:pic>
                </p:oleObj>
              </mc:Fallback>
            </mc:AlternateContent>
          </a:graphicData>
        </a:graphic>
      </p:graphicFrame>
      <p:sp>
        <p:nvSpPr>
          <p:cNvPr id="3" name="Rectangle 2"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lnSpc>
                <a:spcPct val="90000"/>
              </a:lnSpc>
              <a:spcBef>
                <a:spcPct val="0"/>
              </a:spcBef>
              <a:spcAft>
                <a:spcPct val="0"/>
              </a:spcAft>
            </a:pPr>
            <a:endParaRPr lang="en-US" sz="1400">
              <a:latin typeface="Arial"/>
              <a:cs typeface="Arial"/>
              <a:sym typeface="Arial"/>
            </a:endParaRPr>
          </a:p>
        </p:txBody>
      </p:sp>
      <p:sp>
        <p:nvSpPr>
          <p:cNvPr id="2" name="Title 1"/>
          <p:cNvSpPr>
            <a:spLocks noGrp="1"/>
          </p:cNvSpPr>
          <p:nvPr>
            <p:ph type="title"/>
            <p:custDataLst>
              <p:tags r:id="rId4"/>
            </p:custDataLst>
          </p:nvPr>
        </p:nvSpPr>
        <p:spPr>
          <a:noFill/>
          <a:ln w="9525">
            <a:noFill/>
            <a:miter lim="800000"/>
            <a:headEnd/>
            <a:tailEnd/>
          </a:ln>
        </p:spPr>
        <p:txBody>
          <a:bodyPr vert="horz" wrap="square" lIns="0" tIns="0" rIns="0" bIns="0" numCol="1" rtlCol="0" anchor="b" anchorCtr="0" compatLnSpc="1">
            <a:prstTxWarp prst="textNoShape">
              <a:avLst/>
            </a:prstTxWarp>
            <a:normAutofit/>
          </a:bodyPr>
          <a:lstStyle/>
          <a:p>
            <a:pPr algn="l" eaLnBrk="0" fontAlgn="base" hangingPunct="0">
              <a:spcBef>
                <a:spcPts val="0"/>
              </a:spcBef>
              <a:spcAft>
                <a:spcPct val="0"/>
              </a:spcAft>
            </a:pPr>
            <a:r>
              <a:rPr lang="en-US" dirty="0">
                <a:solidFill>
                  <a:srgbClr val="C00000"/>
                </a:solidFill>
                <a:latin typeface="Trebuchet MS" pitchFamily="34" charset="0"/>
                <a:ea typeface="+mn-ea"/>
                <a:cs typeface="+mn-cs"/>
              </a:rPr>
              <a:t>Favorable tax environment </a:t>
            </a:r>
          </a:p>
        </p:txBody>
      </p:sp>
      <p:sp>
        <p:nvSpPr>
          <p:cNvPr id="4" name="Text Placeholder 2"/>
          <p:cNvSpPr>
            <a:spLocks noGrp="1"/>
          </p:cNvSpPr>
          <p:nvPr>
            <p:ph type="body" sz="quarter" idx="13"/>
            <p:custDataLst>
              <p:tags r:id="rId5"/>
            </p:custDataLst>
          </p:nvPr>
        </p:nvSpPr>
        <p:spPr>
          <a:xfrm>
            <a:off x="0" y="1371600"/>
            <a:ext cx="9144000" cy="4840817"/>
          </a:xfrm>
        </p:spPr>
        <p:txBody>
          <a:bodyPr>
            <a:noAutofit/>
          </a:bodyPr>
          <a:lstStyle/>
          <a:p>
            <a:pPr marL="0" indent="0" algn="just">
              <a:lnSpc>
                <a:spcPct val="150000"/>
              </a:lnSpc>
              <a:spcBef>
                <a:spcPts val="0"/>
              </a:spcBef>
              <a:spcAft>
                <a:spcPts val="0"/>
              </a:spcAft>
              <a:buNone/>
            </a:pPr>
            <a:r>
              <a:rPr lang="en-US" sz="1800" b="1" dirty="0" smtClean="0">
                <a:solidFill>
                  <a:schemeClr val="tx1"/>
                </a:solidFill>
                <a:latin typeface="Calibri" pitchFamily="34" charset="0"/>
                <a:cs typeface="Arial" pitchFamily="34" charset="0"/>
              </a:rPr>
              <a:t>VAT </a:t>
            </a:r>
            <a:r>
              <a:rPr lang="en-US" sz="1800" b="1" dirty="0">
                <a:solidFill>
                  <a:schemeClr val="tx1"/>
                </a:solidFill>
                <a:latin typeface="Calibri" pitchFamily="34" charset="0"/>
                <a:cs typeface="Arial" pitchFamily="34" charset="0"/>
              </a:rPr>
              <a:t>and CIT in Bosnia and Herzegovina are </a:t>
            </a:r>
            <a:r>
              <a:rPr lang="en-US" sz="1800" b="1" dirty="0">
                <a:solidFill>
                  <a:schemeClr val="accent1">
                    <a:lumMod val="75000"/>
                  </a:schemeClr>
                </a:solidFill>
                <a:latin typeface="Calibri" pitchFamily="34" charset="0"/>
                <a:cs typeface="Arial" pitchFamily="34" charset="0"/>
              </a:rPr>
              <a:t>among </a:t>
            </a:r>
            <a:r>
              <a:rPr lang="sr-Latn-BA" sz="1800" b="1" dirty="0" smtClean="0">
                <a:solidFill>
                  <a:schemeClr val="accent1">
                    <a:lumMod val="75000"/>
                  </a:schemeClr>
                </a:solidFill>
                <a:latin typeface="Calibri" pitchFamily="34" charset="0"/>
                <a:cs typeface="Arial" pitchFamily="34" charset="0"/>
              </a:rPr>
              <a:t>the </a:t>
            </a:r>
            <a:r>
              <a:rPr lang="en-US" sz="1800" b="1" dirty="0" smtClean="0">
                <a:solidFill>
                  <a:schemeClr val="accent1">
                    <a:lumMod val="75000"/>
                  </a:schemeClr>
                </a:solidFill>
                <a:latin typeface="Calibri" pitchFamily="34" charset="0"/>
                <a:cs typeface="Arial" pitchFamily="34" charset="0"/>
              </a:rPr>
              <a:t>lowest </a:t>
            </a:r>
          </a:p>
          <a:p>
            <a:pPr marL="0" indent="0" algn="just">
              <a:lnSpc>
                <a:spcPct val="150000"/>
              </a:lnSpc>
              <a:spcBef>
                <a:spcPts val="0"/>
              </a:spcBef>
              <a:spcAft>
                <a:spcPts val="0"/>
              </a:spcAft>
              <a:buNone/>
            </a:pPr>
            <a:r>
              <a:rPr lang="en-US" sz="1800" b="1" dirty="0" smtClean="0">
                <a:solidFill>
                  <a:schemeClr val="tx1"/>
                </a:solidFill>
                <a:latin typeface="Calibri" pitchFamily="34" charset="0"/>
                <a:cs typeface="Arial" pitchFamily="34" charset="0"/>
              </a:rPr>
              <a:t>in </a:t>
            </a:r>
            <a:r>
              <a:rPr lang="en-US" sz="1800" b="1" dirty="0">
                <a:solidFill>
                  <a:schemeClr val="tx1"/>
                </a:solidFill>
                <a:latin typeface="Calibri" pitchFamily="34" charset="0"/>
                <a:cs typeface="Arial" pitchFamily="34" charset="0"/>
              </a:rPr>
              <a:t>the region and </a:t>
            </a:r>
            <a:r>
              <a:rPr lang="en-US" sz="1800" b="1" dirty="0" smtClean="0">
                <a:solidFill>
                  <a:schemeClr val="tx1"/>
                </a:solidFill>
                <a:latin typeface="Calibri" pitchFamily="34" charset="0"/>
                <a:cs typeface="Arial" pitchFamily="34" charset="0"/>
              </a:rPr>
              <a:t>Europe</a:t>
            </a:r>
          </a:p>
          <a:p>
            <a:pPr marL="0" indent="0" algn="just">
              <a:lnSpc>
                <a:spcPct val="150000"/>
              </a:lnSpc>
              <a:spcBef>
                <a:spcPts val="0"/>
              </a:spcBef>
              <a:spcAft>
                <a:spcPts val="0"/>
              </a:spcAft>
              <a:buNone/>
            </a:pPr>
            <a:endParaRPr lang="en-US" sz="1800" b="1" dirty="0">
              <a:latin typeface="Calibri" pitchFamily="34" charset="0"/>
              <a:cs typeface="Arial" pitchFamily="34" charset="0"/>
            </a:endParaRPr>
          </a:p>
          <a:p>
            <a:pPr marL="0" indent="0" algn="just">
              <a:lnSpc>
                <a:spcPct val="150000"/>
              </a:lnSpc>
              <a:spcBef>
                <a:spcPts val="0"/>
              </a:spcBef>
              <a:spcAft>
                <a:spcPts val="0"/>
              </a:spcAft>
              <a:buNone/>
            </a:pPr>
            <a:endParaRPr lang="sr-Latn-BA" sz="1800" b="1" dirty="0" smtClean="0">
              <a:solidFill>
                <a:schemeClr val="tx1"/>
              </a:solidFill>
              <a:latin typeface="Calibri" pitchFamily="34" charset="0"/>
              <a:cs typeface="Arial" pitchFamily="34" charset="0"/>
            </a:endParaRPr>
          </a:p>
        </p:txBody>
      </p:sp>
      <p:pic>
        <p:nvPicPr>
          <p:cNvPr id="6" name="Picture 3" descr="D:\IFC\Investment ATTRACTING\SLIKE\taxation.jpg"/>
          <p:cNvPicPr>
            <a:picLocks noChangeAspect="1" noChangeArrowheads="1"/>
          </p:cNvPicPr>
          <p:nvPr>
            <p:custDataLst>
              <p:tags r:id="rId6"/>
            </p:custDataLst>
          </p:nvPr>
        </p:nvPicPr>
        <p:blipFill>
          <a:blip r:embed="rId26" cstate="print">
            <a:extLst>
              <a:ext uri="{28A0092B-C50C-407E-A947-70E740481C1C}">
                <a14:useLocalDpi xmlns:a14="http://schemas.microsoft.com/office/drawing/2010/main" val="0"/>
              </a:ext>
            </a:extLst>
          </a:blip>
          <a:srcRect/>
          <a:stretch>
            <a:fillRect/>
          </a:stretch>
        </p:blipFill>
        <p:spPr bwMode="auto">
          <a:xfrm rot="3552748">
            <a:off x="7569465" y="1208985"/>
            <a:ext cx="1191952" cy="156798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custDataLst>
              <p:tags r:id="rId7"/>
            </p:custDataLst>
          </p:nvPr>
        </p:nvSpPr>
        <p:spPr bwMode="auto">
          <a:xfrm>
            <a:off x="588963" y="5268913"/>
            <a:ext cx="669925"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none" lIns="0" tIns="0" rIns="0" bIns="0" numCol="1" rtlCol="0" anchor="ctr" anchorCtr="0" compatLnSpc="1">
            <a:prstTxWarp prst="textNoShape">
              <a:avLst/>
            </a:prstTxWarp>
          </a:bodyPr>
          <a:lstStyle/>
          <a:p>
            <a:pPr algn="r"/>
            <a:endParaRPr kumimoji="0" lang="en-US" sz="1400" b="0" strike="noStrike" cap="none" normalizeH="0" dirty="0" smtClean="0">
              <a:ln>
                <a:noFill/>
              </a:ln>
              <a:effectLst/>
              <a:latin typeface="Arial"/>
              <a:ea typeface="MS PGothic"/>
              <a:cs typeface="Arial"/>
              <a:sym typeface="Arial"/>
            </a:endParaRPr>
          </a:p>
        </p:txBody>
      </p:sp>
      <p:sp>
        <p:nvSpPr>
          <p:cNvPr id="10" name="Rectangle 9"/>
          <p:cNvSpPr/>
          <p:nvPr>
            <p:custDataLst>
              <p:tags r:id="rId8"/>
            </p:custDataLst>
          </p:nvPr>
        </p:nvSpPr>
        <p:spPr bwMode="auto">
          <a:xfrm>
            <a:off x="687388" y="4921250"/>
            <a:ext cx="571500"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none" lIns="0" tIns="0" rIns="0" bIns="0" numCol="1" rtlCol="0" anchor="ctr" anchorCtr="0" compatLnSpc="1">
            <a:prstTxWarp prst="textNoShape">
              <a:avLst/>
            </a:prstTxWarp>
          </a:bodyPr>
          <a:lstStyle/>
          <a:p>
            <a:pPr algn="r"/>
            <a:endParaRPr kumimoji="0" lang="en-US" sz="1400" b="0" strike="noStrike" cap="none" normalizeH="0" dirty="0" smtClean="0">
              <a:ln>
                <a:noFill/>
              </a:ln>
              <a:effectLst/>
              <a:latin typeface="Arial"/>
              <a:ea typeface="MS PGothic"/>
              <a:cs typeface="Arial"/>
              <a:sym typeface="Arial"/>
            </a:endParaRPr>
          </a:p>
        </p:txBody>
      </p:sp>
      <p:sp>
        <p:nvSpPr>
          <p:cNvPr id="13" name="Rectangle 12"/>
          <p:cNvSpPr/>
          <p:nvPr>
            <p:custDataLst>
              <p:tags r:id="rId9"/>
            </p:custDataLst>
          </p:nvPr>
        </p:nvSpPr>
        <p:spPr bwMode="auto">
          <a:xfrm>
            <a:off x="549275" y="4573588"/>
            <a:ext cx="709613"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none" lIns="0" tIns="0" rIns="0" bIns="0" numCol="1" rtlCol="0" anchor="ctr" anchorCtr="0" compatLnSpc="1">
            <a:prstTxWarp prst="textNoShape">
              <a:avLst/>
            </a:prstTxWarp>
          </a:bodyPr>
          <a:lstStyle/>
          <a:p>
            <a:pPr algn="r"/>
            <a:endParaRPr kumimoji="0" lang="en-US" sz="1400" b="0" strike="noStrike" cap="none" normalizeH="0" dirty="0" smtClean="0">
              <a:ln>
                <a:noFill/>
              </a:ln>
              <a:effectLst/>
              <a:latin typeface="Arial"/>
              <a:ea typeface="MS PGothic"/>
              <a:cs typeface="Arial"/>
              <a:sym typeface="Arial"/>
            </a:endParaRPr>
          </a:p>
        </p:txBody>
      </p:sp>
      <p:sp>
        <p:nvSpPr>
          <p:cNvPr id="15" name="Rectangle 14"/>
          <p:cNvSpPr/>
          <p:nvPr>
            <p:custDataLst>
              <p:tags r:id="rId10"/>
            </p:custDataLst>
          </p:nvPr>
        </p:nvSpPr>
        <p:spPr bwMode="auto">
          <a:xfrm>
            <a:off x="331788" y="3883025"/>
            <a:ext cx="927100"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none" lIns="0" tIns="0" rIns="0" bIns="0" numCol="1" rtlCol="0" anchor="ctr" anchorCtr="0" compatLnSpc="1">
            <a:prstTxWarp prst="textNoShape">
              <a:avLst/>
            </a:prstTxWarp>
            <a:noAutofit/>
          </a:bodyPr>
          <a:lstStyle/>
          <a:p>
            <a:pPr algn="r"/>
            <a:endParaRPr kumimoji="0" lang="en-US" sz="1400" b="0" strike="noStrike" cap="none" normalizeH="0" dirty="0" smtClean="0">
              <a:ln>
                <a:noFill/>
              </a:ln>
              <a:effectLst/>
              <a:latin typeface="Arial"/>
              <a:ea typeface="MS PGothic"/>
              <a:cs typeface="Arial"/>
              <a:sym typeface="Arial"/>
            </a:endParaRPr>
          </a:p>
        </p:txBody>
      </p:sp>
      <p:sp>
        <p:nvSpPr>
          <p:cNvPr id="16" name="Rectangle 15"/>
          <p:cNvSpPr/>
          <p:nvPr>
            <p:custDataLst>
              <p:tags r:id="rId11"/>
            </p:custDataLst>
          </p:nvPr>
        </p:nvSpPr>
        <p:spPr bwMode="auto">
          <a:xfrm>
            <a:off x="587375" y="3535363"/>
            <a:ext cx="671513"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none" lIns="0" tIns="0" rIns="0" bIns="0" numCol="1" rtlCol="0" anchor="ctr" anchorCtr="0" compatLnSpc="1">
            <a:prstTxWarp prst="textNoShape">
              <a:avLst/>
            </a:prstTxWarp>
          </a:bodyPr>
          <a:lstStyle/>
          <a:p>
            <a:pPr algn="r"/>
            <a:endParaRPr kumimoji="0" lang="en-US" sz="1400" b="0" strike="noStrike" cap="none" normalizeH="0" dirty="0" smtClean="0">
              <a:ln>
                <a:noFill/>
              </a:ln>
              <a:effectLst/>
              <a:latin typeface="Arial"/>
              <a:ea typeface="MS PGothic"/>
              <a:cs typeface="Arial"/>
              <a:sym typeface="Arial"/>
            </a:endParaRPr>
          </a:p>
        </p:txBody>
      </p:sp>
      <p:sp>
        <p:nvSpPr>
          <p:cNvPr id="17" name="Rectangle 16"/>
          <p:cNvSpPr/>
          <p:nvPr>
            <p:custDataLst>
              <p:tags r:id="rId12"/>
            </p:custDataLst>
          </p:nvPr>
        </p:nvSpPr>
        <p:spPr bwMode="auto">
          <a:xfrm>
            <a:off x="608013" y="3192463"/>
            <a:ext cx="650875"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none" lIns="0" tIns="0" rIns="0" bIns="0" numCol="1" rtlCol="0" anchor="ctr" anchorCtr="0" compatLnSpc="1">
            <a:prstTxWarp prst="textNoShape">
              <a:avLst/>
            </a:prstTxWarp>
          </a:bodyPr>
          <a:lstStyle/>
          <a:p>
            <a:pPr algn="r"/>
            <a:endParaRPr kumimoji="0" lang="en-US" sz="1400" b="0" strike="noStrike" cap="none" normalizeH="0" dirty="0" smtClean="0">
              <a:ln>
                <a:noFill/>
              </a:ln>
              <a:effectLst/>
              <a:latin typeface="Arial"/>
              <a:ea typeface="MS PGothic"/>
              <a:cs typeface="Arial"/>
              <a:sym typeface="Arial"/>
            </a:endParaRPr>
          </a:p>
        </p:txBody>
      </p:sp>
      <p:sp>
        <p:nvSpPr>
          <p:cNvPr id="18" name="Rectangle 17"/>
          <p:cNvSpPr/>
          <p:nvPr>
            <p:custDataLst>
              <p:tags r:id="rId13"/>
            </p:custDataLst>
          </p:nvPr>
        </p:nvSpPr>
        <p:spPr bwMode="auto">
          <a:xfrm>
            <a:off x="746125" y="2844800"/>
            <a:ext cx="512763"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none" lIns="0" tIns="0" rIns="0" bIns="0" numCol="1" rtlCol="0" anchor="ctr" anchorCtr="0" compatLnSpc="1">
            <a:prstTxWarp prst="textNoShape">
              <a:avLst/>
            </a:prstTxWarp>
          </a:bodyPr>
          <a:lstStyle/>
          <a:p>
            <a:pPr algn="r"/>
            <a:endParaRPr kumimoji="0" lang="en-US" sz="1400" b="0" strike="noStrike" cap="none" normalizeH="0" dirty="0" smtClean="0">
              <a:ln>
                <a:noFill/>
              </a:ln>
              <a:effectLst/>
              <a:latin typeface="Arial"/>
              <a:ea typeface="MS PGothic"/>
              <a:cs typeface="Arial"/>
              <a:sym typeface="Arial"/>
            </a:endParaRPr>
          </a:p>
        </p:txBody>
      </p:sp>
      <p:sp>
        <p:nvSpPr>
          <p:cNvPr id="19" name="Rectangle 18"/>
          <p:cNvSpPr/>
          <p:nvPr>
            <p:custDataLst>
              <p:tags r:id="rId14"/>
            </p:custDataLst>
          </p:nvPr>
        </p:nvSpPr>
        <p:spPr bwMode="auto">
          <a:xfrm>
            <a:off x="952500" y="2497138"/>
            <a:ext cx="306388"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none" lIns="0" tIns="0" rIns="0" bIns="0" numCol="1" rtlCol="0" anchor="ctr" anchorCtr="0" compatLnSpc="1">
            <a:prstTxWarp prst="textNoShape">
              <a:avLst/>
            </a:prstTxWarp>
            <a:noAutofit/>
          </a:bodyPr>
          <a:lstStyle/>
          <a:p>
            <a:pPr algn="r"/>
            <a:endParaRPr kumimoji="0" lang="en-US" sz="1400" b="1" strike="noStrike" cap="none" normalizeH="0" dirty="0" smtClean="0">
              <a:ln>
                <a:noFill/>
              </a:ln>
              <a:effectLst/>
              <a:latin typeface="Arial"/>
              <a:ea typeface="MS PGothic"/>
              <a:cs typeface="Arial"/>
              <a:sym typeface="Arial"/>
            </a:endParaRPr>
          </a:p>
        </p:txBody>
      </p:sp>
      <p:sp>
        <p:nvSpPr>
          <p:cNvPr id="25" name="Rectangle 24"/>
          <p:cNvSpPr/>
          <p:nvPr>
            <p:custDataLst>
              <p:tags r:id="rId15"/>
            </p:custDataLst>
          </p:nvPr>
        </p:nvSpPr>
        <p:spPr bwMode="auto">
          <a:xfrm>
            <a:off x="7110413" y="5183188"/>
            <a:ext cx="541338"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none" lIns="0" tIns="0" rIns="0" bIns="0" numCol="1" rtlCol="0" anchor="ctr" anchorCtr="0" compatLnSpc="1">
            <a:prstTxWarp prst="textNoShape">
              <a:avLst/>
            </a:prstTxWarp>
          </a:bodyPr>
          <a:lstStyle/>
          <a:p>
            <a:endParaRPr kumimoji="0" lang="en-US" sz="1400" b="0" strike="noStrike" cap="none" normalizeH="0" dirty="0" smtClean="0">
              <a:ln>
                <a:noFill/>
              </a:ln>
              <a:effectLst/>
              <a:latin typeface="Arial"/>
              <a:ea typeface="MS PGothic"/>
              <a:cs typeface="Arial"/>
              <a:sym typeface="Arial"/>
            </a:endParaRPr>
          </a:p>
        </p:txBody>
      </p:sp>
      <p:sp>
        <p:nvSpPr>
          <p:cNvPr id="26" name="Rectangle 25"/>
          <p:cNvSpPr/>
          <p:nvPr>
            <p:custDataLst>
              <p:tags r:id="rId16"/>
            </p:custDataLst>
          </p:nvPr>
        </p:nvSpPr>
        <p:spPr bwMode="auto">
          <a:xfrm>
            <a:off x="7110413" y="4664075"/>
            <a:ext cx="571500"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none" lIns="0" tIns="0" rIns="0" bIns="0" numCol="1" rtlCol="0" anchor="ctr" anchorCtr="0" compatLnSpc="1">
            <a:prstTxWarp prst="textNoShape">
              <a:avLst/>
            </a:prstTxWarp>
          </a:bodyPr>
          <a:lstStyle/>
          <a:p>
            <a:endParaRPr kumimoji="0" lang="en-US" sz="1400" b="0" strike="noStrike" cap="none" normalizeH="0" dirty="0" smtClean="0">
              <a:ln>
                <a:noFill/>
              </a:ln>
              <a:effectLst/>
              <a:latin typeface="Arial"/>
              <a:ea typeface="MS PGothic"/>
              <a:cs typeface="Arial"/>
              <a:sym typeface="Arial"/>
            </a:endParaRPr>
          </a:p>
        </p:txBody>
      </p:sp>
      <p:sp>
        <p:nvSpPr>
          <p:cNvPr id="27" name="Rectangle 26"/>
          <p:cNvSpPr/>
          <p:nvPr>
            <p:custDataLst>
              <p:tags r:id="rId17"/>
            </p:custDataLst>
          </p:nvPr>
        </p:nvSpPr>
        <p:spPr bwMode="auto">
          <a:xfrm>
            <a:off x="7110413" y="4144963"/>
            <a:ext cx="927100"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none" lIns="0" tIns="0" rIns="0" bIns="0" numCol="1" rtlCol="0" anchor="ctr" anchorCtr="0" compatLnSpc="1">
            <a:prstTxWarp prst="textNoShape">
              <a:avLst/>
            </a:prstTxWarp>
            <a:noAutofit/>
          </a:bodyPr>
          <a:lstStyle/>
          <a:p>
            <a:endParaRPr kumimoji="0" lang="en-US" sz="1400" b="0" strike="noStrike" cap="none" normalizeH="0" dirty="0" smtClean="0">
              <a:ln>
                <a:noFill/>
              </a:ln>
              <a:effectLst/>
              <a:latin typeface="Arial"/>
              <a:ea typeface="MS PGothic"/>
              <a:cs typeface="Arial"/>
              <a:sym typeface="Arial"/>
            </a:endParaRPr>
          </a:p>
        </p:txBody>
      </p:sp>
      <p:sp>
        <p:nvSpPr>
          <p:cNvPr id="29" name="Rectangle 28"/>
          <p:cNvSpPr/>
          <p:nvPr>
            <p:custDataLst>
              <p:tags r:id="rId18"/>
            </p:custDataLst>
          </p:nvPr>
        </p:nvSpPr>
        <p:spPr bwMode="auto">
          <a:xfrm>
            <a:off x="7110413" y="3625850"/>
            <a:ext cx="552450"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none" lIns="0" tIns="0" rIns="0" bIns="0" numCol="1" rtlCol="0" anchor="ctr" anchorCtr="0" compatLnSpc="1">
            <a:prstTxWarp prst="textNoShape">
              <a:avLst/>
            </a:prstTxWarp>
          </a:bodyPr>
          <a:lstStyle/>
          <a:p>
            <a:endParaRPr kumimoji="0" lang="en-US" sz="1400" b="0" strike="noStrike" cap="none" normalizeH="0" dirty="0" smtClean="0">
              <a:ln>
                <a:noFill/>
              </a:ln>
              <a:effectLst/>
              <a:latin typeface="Arial"/>
              <a:ea typeface="MS PGothic"/>
              <a:cs typeface="Arial"/>
              <a:sym typeface="Arial"/>
            </a:endParaRPr>
          </a:p>
        </p:txBody>
      </p:sp>
      <p:sp>
        <p:nvSpPr>
          <p:cNvPr id="30" name="Rectangle 29"/>
          <p:cNvSpPr/>
          <p:nvPr>
            <p:custDataLst>
              <p:tags r:id="rId19"/>
            </p:custDataLst>
          </p:nvPr>
        </p:nvSpPr>
        <p:spPr bwMode="auto">
          <a:xfrm>
            <a:off x="7110413" y="3106738"/>
            <a:ext cx="709613"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none" lIns="0" tIns="0" rIns="0" bIns="0" numCol="1" rtlCol="0" anchor="ctr" anchorCtr="0" compatLnSpc="1">
            <a:prstTxWarp prst="textNoShape">
              <a:avLst/>
            </a:prstTxWarp>
          </a:bodyPr>
          <a:lstStyle/>
          <a:p>
            <a:endParaRPr kumimoji="0" lang="en-US" sz="1400" b="0" strike="noStrike" cap="none" normalizeH="0" dirty="0" smtClean="0">
              <a:ln>
                <a:noFill/>
              </a:ln>
              <a:effectLst/>
              <a:latin typeface="Arial"/>
              <a:ea typeface="MS PGothic"/>
              <a:cs typeface="Arial"/>
              <a:sym typeface="Arial"/>
            </a:endParaRPr>
          </a:p>
        </p:txBody>
      </p:sp>
      <p:sp>
        <p:nvSpPr>
          <p:cNvPr id="28" name="Rectangle 27"/>
          <p:cNvSpPr/>
          <p:nvPr>
            <p:custDataLst>
              <p:tags r:id="rId20"/>
            </p:custDataLst>
          </p:nvPr>
        </p:nvSpPr>
        <p:spPr bwMode="auto">
          <a:xfrm>
            <a:off x="7110413" y="2587625"/>
            <a:ext cx="306388"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none" lIns="0" tIns="0" rIns="0" bIns="0" numCol="1" rtlCol="0" anchor="ctr" anchorCtr="0" compatLnSpc="1">
            <a:prstTxWarp prst="textNoShape">
              <a:avLst/>
            </a:prstTxWarp>
            <a:noAutofit/>
          </a:bodyPr>
          <a:lstStyle/>
          <a:p>
            <a:endParaRPr kumimoji="0" lang="en-US" sz="1400" b="1" strike="noStrike" cap="none" normalizeH="0" dirty="0" smtClean="0">
              <a:ln>
                <a:noFill/>
              </a:ln>
              <a:effectLst/>
              <a:latin typeface="Arial"/>
              <a:ea typeface="MS PGothic"/>
              <a:cs typeface="Arial"/>
              <a:sym typeface="Arial"/>
            </a:endParaRPr>
          </a:p>
        </p:txBody>
      </p:sp>
      <p:sp>
        <p:nvSpPr>
          <p:cNvPr id="31" name="TextBox 30"/>
          <p:cNvSpPr txBox="1"/>
          <p:nvPr>
            <p:custDataLst>
              <p:tags r:id="rId21"/>
            </p:custDataLst>
          </p:nvPr>
        </p:nvSpPr>
        <p:spPr>
          <a:xfrm>
            <a:off x="1547664" y="5747544"/>
            <a:ext cx="1260624" cy="455261"/>
          </a:xfrm>
          <a:prstGeom prst="rect">
            <a:avLst/>
          </a:prstGeom>
          <a:noFill/>
        </p:spPr>
        <p:txBody>
          <a:bodyPr wrap="none" rtlCol="0">
            <a:noAutofit/>
          </a:bodyPr>
          <a:lstStyle/>
          <a:p>
            <a:r>
              <a:rPr lang="sr-Latn-BA" dirty="0" smtClean="0"/>
              <a:t>VAT (%)</a:t>
            </a:r>
            <a:endParaRPr lang="en-US" dirty="0"/>
          </a:p>
        </p:txBody>
      </p:sp>
      <p:sp>
        <p:nvSpPr>
          <p:cNvPr id="32" name="TextBox 31"/>
          <p:cNvSpPr txBox="1"/>
          <p:nvPr>
            <p:custDataLst>
              <p:tags r:id="rId22"/>
            </p:custDataLst>
          </p:nvPr>
        </p:nvSpPr>
        <p:spPr>
          <a:xfrm>
            <a:off x="6228184" y="5747543"/>
            <a:ext cx="1167979" cy="455261"/>
          </a:xfrm>
          <a:prstGeom prst="rect">
            <a:avLst/>
          </a:prstGeom>
          <a:noFill/>
        </p:spPr>
        <p:txBody>
          <a:bodyPr wrap="none" rtlCol="0">
            <a:noAutofit/>
          </a:bodyPr>
          <a:lstStyle/>
          <a:p>
            <a:r>
              <a:rPr lang="sr-Latn-BA" dirty="0" smtClean="0"/>
              <a:t>CIT(%)</a:t>
            </a:r>
            <a:endParaRPr lang="en-US" dirty="0"/>
          </a:p>
        </p:txBody>
      </p:sp>
      <p:sp>
        <p:nvSpPr>
          <p:cNvPr id="34" name="Rectangle 8"/>
          <p:cNvSpPr>
            <a:spLocks noChangeArrowheads="1"/>
          </p:cNvSpPr>
          <p:nvPr/>
        </p:nvSpPr>
        <p:spPr bwMode="auto">
          <a:xfrm>
            <a:off x="0" y="0"/>
            <a:ext cx="9144000" cy="692696"/>
          </a:xfrm>
          <a:prstGeom prst="rect">
            <a:avLst/>
          </a:prstGeom>
          <a:solidFill>
            <a:srgbClr val="183171"/>
          </a:solidFill>
          <a:ln w="9525">
            <a:noFill/>
            <a:miter lim="800000"/>
            <a:headEnd/>
            <a:tailEnd/>
          </a:ln>
        </p:spPr>
        <p:txBody>
          <a:bodyPr wrap="none" anchor="ctr"/>
          <a:lstStyle/>
          <a:p>
            <a:endParaRPr lang="bs-Latn-BA"/>
          </a:p>
        </p:txBody>
      </p:sp>
      <p:pic>
        <p:nvPicPr>
          <p:cNvPr id="38" name="Picture 9" descr="2"/>
          <p:cNvPicPr>
            <a:picLocks noChangeAspect="1" noChangeArrowheads="1"/>
          </p:cNvPicPr>
          <p:nvPr/>
        </p:nvPicPr>
        <p:blipFill>
          <a:blip r:embed="rId27" cstate="print"/>
          <a:srcRect/>
          <a:stretch>
            <a:fillRect/>
          </a:stretch>
        </p:blipFill>
        <p:spPr bwMode="auto">
          <a:xfrm>
            <a:off x="5708650" y="0"/>
            <a:ext cx="3458369" cy="1052736"/>
          </a:xfrm>
          <a:prstGeom prst="rect">
            <a:avLst/>
          </a:prstGeom>
          <a:noFill/>
          <a:ln w="9525">
            <a:noFill/>
            <a:miter lim="800000"/>
            <a:headEnd/>
            <a:tailEnd/>
          </a:ln>
        </p:spPr>
      </p:pic>
      <p:sp>
        <p:nvSpPr>
          <p:cNvPr id="7" name="Rectangle 6"/>
          <p:cNvSpPr/>
          <p:nvPr/>
        </p:nvSpPr>
        <p:spPr>
          <a:xfrm>
            <a:off x="331789" y="6202806"/>
            <a:ext cx="8560691" cy="584775"/>
          </a:xfrm>
          <a:prstGeom prst="rect">
            <a:avLst/>
          </a:prstGeom>
        </p:spPr>
        <p:txBody>
          <a:bodyPr wrap="square">
            <a:spAutoFit/>
          </a:bodyPr>
          <a:lstStyle/>
          <a:p>
            <a:r>
              <a:rPr lang="bs-Latn-BA" b="1" dirty="0" smtClean="0">
                <a:solidFill>
                  <a:srgbClr val="FF0000"/>
                </a:solidFill>
                <a:latin typeface="Calibri" pitchFamily="34" charset="0"/>
              </a:rPr>
              <a:t>-Tax </a:t>
            </a:r>
            <a:r>
              <a:rPr lang="bs-Latn-BA" b="1" dirty="0">
                <a:solidFill>
                  <a:srgbClr val="FF0000"/>
                </a:solidFill>
                <a:latin typeface="Calibri" pitchFamily="34" charset="0"/>
              </a:rPr>
              <a:t>benefits </a:t>
            </a:r>
            <a:endParaRPr lang="bs-Latn-BA" b="1" dirty="0" smtClean="0">
              <a:solidFill>
                <a:srgbClr val="FF0000"/>
              </a:solidFill>
              <a:latin typeface="Calibri" pitchFamily="34" charset="0"/>
            </a:endParaRPr>
          </a:p>
          <a:p>
            <a:r>
              <a:rPr lang="bs-Latn-BA" sz="1400" b="1" dirty="0" smtClean="0"/>
              <a:t>-</a:t>
            </a:r>
            <a:r>
              <a:rPr lang="en-GB" sz="1400" dirty="0"/>
              <a:t>Import of equipment that is a part of foreign investment is exempted from the payment of customs duties</a:t>
            </a:r>
            <a:endParaRPr lang="bs-Latn-BA" sz="1400" b="1" dirty="0">
              <a:solidFill>
                <a:srgbClr val="FF0000"/>
              </a:solidFill>
            </a:endParaRPr>
          </a:p>
        </p:txBody>
      </p:sp>
      <p:graphicFrame>
        <p:nvGraphicFramePr>
          <p:cNvPr id="39" name="Chart 38"/>
          <p:cNvGraphicFramePr/>
          <p:nvPr>
            <p:extLst>
              <p:ext uri="{D42A27DB-BD31-4B8C-83A1-F6EECF244321}">
                <p14:modId xmlns:p14="http://schemas.microsoft.com/office/powerpoint/2010/main" val="587700151"/>
              </p:ext>
            </p:extLst>
          </p:nvPr>
        </p:nvGraphicFramePr>
        <p:xfrm>
          <a:off x="0" y="2348880"/>
          <a:ext cx="3998493" cy="3514067"/>
        </p:xfrm>
        <a:graphic>
          <a:graphicData uri="http://schemas.openxmlformats.org/drawingml/2006/chart">
            <c:chart xmlns:c="http://schemas.openxmlformats.org/drawingml/2006/chart" xmlns:r="http://schemas.openxmlformats.org/officeDocument/2006/relationships" r:id="rId28"/>
          </a:graphicData>
        </a:graphic>
      </p:graphicFrame>
      <p:cxnSp>
        <p:nvCxnSpPr>
          <p:cNvPr id="40" name="Straight Connector 39"/>
          <p:cNvCxnSpPr/>
          <p:nvPr/>
        </p:nvCxnSpPr>
        <p:spPr>
          <a:xfrm>
            <a:off x="3131840" y="5564332"/>
            <a:ext cx="576064"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3635896" y="5027612"/>
            <a:ext cx="792088" cy="5508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s-Latn-BA" sz="1400" dirty="0">
                <a:solidFill>
                  <a:schemeClr val="tx1"/>
                </a:solidFill>
              </a:rPr>
              <a:t>-</a:t>
            </a:r>
            <a:r>
              <a:rPr lang="bs-Latn-BA" sz="1400" dirty="0" smtClean="0">
                <a:solidFill>
                  <a:schemeClr val="tx1"/>
                </a:solidFill>
              </a:rPr>
              <a:t>18%</a:t>
            </a:r>
            <a:endParaRPr lang="bs-Latn-BA" sz="1400" dirty="0">
              <a:solidFill>
                <a:schemeClr val="tx1"/>
              </a:solidFill>
            </a:endParaRPr>
          </a:p>
        </p:txBody>
      </p:sp>
      <p:graphicFrame>
        <p:nvGraphicFramePr>
          <p:cNvPr id="44" name="Chart 43"/>
          <p:cNvGraphicFramePr/>
          <p:nvPr>
            <p:extLst>
              <p:ext uri="{D42A27DB-BD31-4B8C-83A1-F6EECF244321}">
                <p14:modId xmlns:p14="http://schemas.microsoft.com/office/powerpoint/2010/main" val="2896322104"/>
              </p:ext>
            </p:extLst>
          </p:nvPr>
        </p:nvGraphicFramePr>
        <p:xfrm>
          <a:off x="4283968" y="2497138"/>
          <a:ext cx="4669408" cy="3081336"/>
        </p:xfrm>
        <a:graphic>
          <a:graphicData uri="http://schemas.openxmlformats.org/drawingml/2006/chart">
            <c:chart xmlns:c="http://schemas.openxmlformats.org/drawingml/2006/chart" xmlns:r="http://schemas.openxmlformats.org/officeDocument/2006/relationships" r:id="rId29"/>
          </a:graphicData>
        </a:graphic>
      </p:graphicFrame>
      <p:cxnSp>
        <p:nvCxnSpPr>
          <p:cNvPr id="54" name="Straight Connector 53"/>
          <p:cNvCxnSpPr/>
          <p:nvPr/>
        </p:nvCxnSpPr>
        <p:spPr>
          <a:xfrm flipV="1">
            <a:off x="8586377" y="4573588"/>
            <a:ext cx="0" cy="106362"/>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8165441" y="4573588"/>
            <a:ext cx="4209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3275856" y="5133975"/>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465219" y="5027612"/>
            <a:ext cx="57229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3896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extLst>
              <p:ext uri="{D42A27DB-BD31-4B8C-83A1-F6EECF244321}">
                <p14:modId xmlns:p14="http://schemas.microsoft.com/office/powerpoint/2010/main" val="2362325821"/>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358" name="think-cell Slide" r:id="rId22" imgW="270" imgH="270" progId="TCLayout.ActiveDocument.1">
                  <p:embed/>
                </p:oleObj>
              </mc:Choice>
              <mc:Fallback>
                <p:oleObj name="think-cell Slide" r:id="rId22" imgW="270" imgH="270" progId="TCLayout.ActiveDocument.1">
                  <p:embed/>
                  <p:pic>
                    <p:nvPicPr>
                      <p:cNvPr id="0" name=""/>
                      <p:cNvPicPr/>
                      <p:nvPr/>
                    </p:nvPicPr>
                    <p:blipFill>
                      <a:blip r:embed="rId23"/>
                      <a:stretch>
                        <a:fillRect/>
                      </a:stretch>
                    </p:blipFill>
                    <p:spPr>
                      <a:xfrm>
                        <a:off x="0" y="0"/>
                        <a:ext cx="158750" cy="158750"/>
                      </a:xfrm>
                      <a:prstGeom prst="rect">
                        <a:avLst/>
                      </a:prstGeom>
                    </p:spPr>
                  </p:pic>
                </p:oleObj>
              </mc:Fallback>
            </mc:AlternateContent>
          </a:graphicData>
        </a:graphic>
      </p:graphicFrame>
      <p:sp>
        <p:nvSpPr>
          <p:cNvPr id="3" name="Rectangle 2"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lnSpc>
                <a:spcPct val="90000"/>
              </a:lnSpc>
              <a:spcBef>
                <a:spcPct val="0"/>
              </a:spcBef>
              <a:spcAft>
                <a:spcPct val="0"/>
              </a:spcAft>
            </a:pPr>
            <a:endParaRPr lang="en-US" sz="1400">
              <a:latin typeface="Arial"/>
              <a:cs typeface="Arial"/>
              <a:sym typeface="Arial"/>
            </a:endParaRPr>
          </a:p>
        </p:txBody>
      </p:sp>
      <p:sp>
        <p:nvSpPr>
          <p:cNvPr id="2" name="Title 1"/>
          <p:cNvSpPr>
            <a:spLocks noGrp="1"/>
          </p:cNvSpPr>
          <p:nvPr>
            <p:ph type="title"/>
            <p:custDataLst>
              <p:tags r:id="rId4"/>
            </p:custDataLst>
          </p:nvPr>
        </p:nvSpPr>
        <p:spPr>
          <a:noFill/>
          <a:ln w="9525">
            <a:noFill/>
            <a:miter lim="800000"/>
            <a:headEnd/>
            <a:tailEnd/>
          </a:ln>
        </p:spPr>
        <p:txBody>
          <a:bodyPr vert="horz" wrap="square" lIns="0" tIns="0" rIns="0" bIns="0" numCol="1" rtlCol="0" anchor="b" anchorCtr="0" compatLnSpc="1">
            <a:prstTxWarp prst="textNoShape">
              <a:avLst/>
            </a:prstTxWarp>
            <a:normAutofit/>
          </a:bodyPr>
          <a:lstStyle/>
          <a:p>
            <a:pPr algn="l" eaLnBrk="0" fontAlgn="base" hangingPunct="0">
              <a:spcBef>
                <a:spcPts val="0"/>
              </a:spcBef>
              <a:spcAft>
                <a:spcPct val="0"/>
              </a:spcAft>
            </a:pPr>
            <a:r>
              <a:rPr lang="en-US" dirty="0">
                <a:solidFill>
                  <a:srgbClr val="C00000"/>
                </a:solidFill>
                <a:latin typeface="Trebuchet MS" pitchFamily="34" charset="0"/>
                <a:ea typeface="+mn-ea"/>
                <a:cs typeface="+mn-cs"/>
              </a:rPr>
              <a:t>Favorable tax environment </a:t>
            </a:r>
          </a:p>
        </p:txBody>
      </p:sp>
      <p:sp>
        <p:nvSpPr>
          <p:cNvPr id="4" name="Text Placeholder 2"/>
          <p:cNvSpPr>
            <a:spLocks noGrp="1"/>
          </p:cNvSpPr>
          <p:nvPr>
            <p:ph type="body" sz="quarter" idx="13"/>
            <p:custDataLst>
              <p:tags r:id="rId5"/>
            </p:custDataLst>
          </p:nvPr>
        </p:nvSpPr>
        <p:spPr>
          <a:xfrm>
            <a:off x="331788" y="1371600"/>
            <a:ext cx="8494712" cy="4840817"/>
          </a:xfrm>
        </p:spPr>
        <p:txBody>
          <a:bodyPr>
            <a:noAutofit/>
          </a:bodyPr>
          <a:lstStyle/>
          <a:p>
            <a:pPr marL="0" indent="0" algn="just">
              <a:lnSpc>
                <a:spcPct val="150000"/>
              </a:lnSpc>
              <a:spcBef>
                <a:spcPts val="0"/>
              </a:spcBef>
              <a:spcAft>
                <a:spcPts val="0"/>
              </a:spcAft>
              <a:buNone/>
            </a:pPr>
            <a:r>
              <a:rPr lang="bs-Latn-BA" sz="1800" b="1" dirty="0" smtClean="0">
                <a:latin typeface="Calibri" pitchFamily="34" charset="0"/>
                <a:cs typeface="Arial" pitchFamily="34" charset="0"/>
              </a:rPr>
              <a:t>Corporate Tax Rates 2015</a:t>
            </a:r>
            <a:endParaRPr lang="en-US" sz="1800" b="1" dirty="0" smtClean="0">
              <a:solidFill>
                <a:schemeClr val="tx1"/>
              </a:solidFill>
              <a:latin typeface="Calibri" pitchFamily="34" charset="0"/>
              <a:cs typeface="Arial" pitchFamily="34" charset="0"/>
            </a:endParaRPr>
          </a:p>
          <a:p>
            <a:pPr marL="0" indent="0" algn="just">
              <a:lnSpc>
                <a:spcPct val="150000"/>
              </a:lnSpc>
              <a:spcBef>
                <a:spcPts val="0"/>
              </a:spcBef>
              <a:spcAft>
                <a:spcPts val="0"/>
              </a:spcAft>
              <a:buNone/>
            </a:pPr>
            <a:r>
              <a:rPr lang="bs-Latn-BA" sz="1000" dirty="0" smtClean="0">
                <a:latin typeface="Calibri" pitchFamily="34" charset="0"/>
                <a:cs typeface="Arial" pitchFamily="34" charset="0"/>
              </a:rPr>
              <a:t>Source</a:t>
            </a:r>
            <a:r>
              <a:rPr lang="bs-Latn-BA" sz="1000" dirty="0">
                <a:latin typeface="Calibri" pitchFamily="34" charset="0"/>
                <a:cs typeface="Arial" pitchFamily="34" charset="0"/>
              </a:rPr>
              <a:t>: https://</a:t>
            </a:r>
            <a:r>
              <a:rPr lang="bs-Latn-BA" sz="1000" dirty="0" smtClean="0">
                <a:latin typeface="Calibri" pitchFamily="34" charset="0"/>
                <a:cs typeface="Arial" pitchFamily="34" charset="0"/>
              </a:rPr>
              <a:t>www2.deloitte.com/</a:t>
            </a:r>
            <a:endParaRPr lang="en-US" sz="1000" dirty="0">
              <a:latin typeface="Calibri" pitchFamily="34" charset="0"/>
              <a:cs typeface="Arial" pitchFamily="34" charset="0"/>
            </a:endParaRPr>
          </a:p>
          <a:p>
            <a:pPr marL="0" indent="0" algn="just">
              <a:lnSpc>
                <a:spcPct val="150000"/>
              </a:lnSpc>
              <a:spcBef>
                <a:spcPts val="0"/>
              </a:spcBef>
              <a:spcAft>
                <a:spcPts val="0"/>
              </a:spcAft>
              <a:buNone/>
            </a:pPr>
            <a:endParaRPr lang="sr-Latn-BA" sz="1800" b="1" dirty="0" smtClean="0">
              <a:solidFill>
                <a:schemeClr val="tx1"/>
              </a:solidFill>
              <a:latin typeface="Calibri" pitchFamily="34" charset="0"/>
              <a:cs typeface="Arial" pitchFamily="34" charset="0"/>
            </a:endParaRPr>
          </a:p>
          <a:p>
            <a:pPr marL="0" indent="0" algn="just">
              <a:lnSpc>
                <a:spcPct val="150000"/>
              </a:lnSpc>
              <a:spcBef>
                <a:spcPts val="0"/>
              </a:spcBef>
              <a:spcAft>
                <a:spcPts val="0"/>
              </a:spcAft>
              <a:buNone/>
            </a:pPr>
            <a:endParaRPr lang="sr-Latn-BA" sz="1800" b="1" dirty="0" smtClean="0">
              <a:solidFill>
                <a:schemeClr val="tx1"/>
              </a:solidFill>
              <a:latin typeface="Calibri" pitchFamily="34" charset="0"/>
              <a:cs typeface="Arial" pitchFamily="34" charset="0"/>
            </a:endParaRPr>
          </a:p>
        </p:txBody>
      </p:sp>
      <p:pic>
        <p:nvPicPr>
          <p:cNvPr id="6" name="Picture 3" descr="D:\IFC\Investment ATTRACTING\SLIKE\taxation.jpg"/>
          <p:cNvPicPr>
            <a:picLocks noChangeAspect="1" noChangeArrowheads="1"/>
          </p:cNvPicPr>
          <p:nvPr>
            <p:custDataLst>
              <p:tags r:id="rId6"/>
            </p:custDataLst>
          </p:nvPr>
        </p:nvPicPr>
        <p:blipFill>
          <a:blip r:embed="rId24" cstate="print">
            <a:extLst>
              <a:ext uri="{28A0092B-C50C-407E-A947-70E740481C1C}">
                <a14:useLocalDpi xmlns:a14="http://schemas.microsoft.com/office/drawing/2010/main" val="0"/>
              </a:ext>
            </a:extLst>
          </a:blip>
          <a:srcRect/>
          <a:stretch>
            <a:fillRect/>
          </a:stretch>
        </p:blipFill>
        <p:spPr bwMode="auto">
          <a:xfrm rot="3552748">
            <a:off x="7569466" y="1457553"/>
            <a:ext cx="1191952" cy="156798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custDataLst>
              <p:tags r:id="rId7"/>
            </p:custDataLst>
          </p:nvPr>
        </p:nvSpPr>
        <p:spPr bwMode="auto">
          <a:xfrm>
            <a:off x="588963" y="5268913"/>
            <a:ext cx="669925"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none" lIns="0" tIns="0" rIns="0" bIns="0" numCol="1" rtlCol="0" anchor="ctr" anchorCtr="0" compatLnSpc="1">
            <a:prstTxWarp prst="textNoShape">
              <a:avLst/>
            </a:prstTxWarp>
          </a:bodyPr>
          <a:lstStyle/>
          <a:p>
            <a:pPr algn="r"/>
            <a:endParaRPr kumimoji="0" lang="en-US" sz="1400" b="0" strike="noStrike" cap="none" normalizeH="0" dirty="0" smtClean="0">
              <a:ln>
                <a:noFill/>
              </a:ln>
              <a:effectLst/>
              <a:latin typeface="Arial"/>
              <a:ea typeface="MS PGothic"/>
              <a:cs typeface="Arial"/>
              <a:sym typeface="Arial"/>
            </a:endParaRPr>
          </a:p>
        </p:txBody>
      </p:sp>
      <p:sp>
        <p:nvSpPr>
          <p:cNvPr id="10" name="Rectangle 9"/>
          <p:cNvSpPr/>
          <p:nvPr>
            <p:custDataLst>
              <p:tags r:id="rId8"/>
            </p:custDataLst>
          </p:nvPr>
        </p:nvSpPr>
        <p:spPr bwMode="auto">
          <a:xfrm>
            <a:off x="687388" y="4921250"/>
            <a:ext cx="571500"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none" lIns="0" tIns="0" rIns="0" bIns="0" numCol="1" rtlCol="0" anchor="ctr" anchorCtr="0" compatLnSpc="1">
            <a:prstTxWarp prst="textNoShape">
              <a:avLst/>
            </a:prstTxWarp>
          </a:bodyPr>
          <a:lstStyle/>
          <a:p>
            <a:pPr algn="r"/>
            <a:endParaRPr kumimoji="0" lang="en-US" sz="1400" b="0" strike="noStrike" cap="none" normalizeH="0" dirty="0" smtClean="0">
              <a:ln>
                <a:noFill/>
              </a:ln>
              <a:effectLst/>
              <a:latin typeface="Arial"/>
              <a:ea typeface="MS PGothic"/>
              <a:cs typeface="Arial"/>
              <a:sym typeface="Arial"/>
            </a:endParaRPr>
          </a:p>
        </p:txBody>
      </p:sp>
      <p:sp>
        <p:nvSpPr>
          <p:cNvPr id="13" name="Rectangle 12"/>
          <p:cNvSpPr/>
          <p:nvPr>
            <p:custDataLst>
              <p:tags r:id="rId9"/>
            </p:custDataLst>
          </p:nvPr>
        </p:nvSpPr>
        <p:spPr bwMode="auto">
          <a:xfrm>
            <a:off x="549275" y="4573588"/>
            <a:ext cx="709613"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none" lIns="0" tIns="0" rIns="0" bIns="0" numCol="1" rtlCol="0" anchor="ctr" anchorCtr="0" compatLnSpc="1">
            <a:prstTxWarp prst="textNoShape">
              <a:avLst/>
            </a:prstTxWarp>
          </a:bodyPr>
          <a:lstStyle/>
          <a:p>
            <a:pPr algn="r"/>
            <a:endParaRPr kumimoji="0" lang="en-US" sz="1400" b="0" strike="noStrike" cap="none" normalizeH="0" dirty="0" smtClean="0">
              <a:ln>
                <a:noFill/>
              </a:ln>
              <a:effectLst/>
              <a:latin typeface="Arial"/>
              <a:ea typeface="MS PGothic"/>
              <a:cs typeface="Arial"/>
              <a:sym typeface="Arial"/>
            </a:endParaRPr>
          </a:p>
        </p:txBody>
      </p:sp>
      <p:sp>
        <p:nvSpPr>
          <p:cNvPr id="14" name="Rectangle 13"/>
          <p:cNvSpPr/>
          <p:nvPr>
            <p:custDataLst>
              <p:tags r:id="rId10"/>
            </p:custDataLst>
          </p:nvPr>
        </p:nvSpPr>
        <p:spPr bwMode="auto">
          <a:xfrm>
            <a:off x="706438" y="4230688"/>
            <a:ext cx="552450"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none" lIns="0" tIns="0" rIns="0" bIns="0" numCol="1" rtlCol="0" anchor="ctr" anchorCtr="0" compatLnSpc="1">
            <a:prstTxWarp prst="textNoShape">
              <a:avLst/>
            </a:prstTxWarp>
          </a:bodyPr>
          <a:lstStyle/>
          <a:p>
            <a:pPr algn="r"/>
            <a:endParaRPr kumimoji="0" lang="en-US" sz="1400" b="0" strike="noStrike" cap="none" normalizeH="0" dirty="0" smtClean="0">
              <a:ln>
                <a:noFill/>
              </a:ln>
              <a:effectLst/>
              <a:latin typeface="Arial"/>
              <a:ea typeface="MS PGothic"/>
              <a:cs typeface="Arial"/>
              <a:sym typeface="Arial"/>
            </a:endParaRPr>
          </a:p>
        </p:txBody>
      </p:sp>
      <p:sp>
        <p:nvSpPr>
          <p:cNvPr id="15" name="Rectangle 14"/>
          <p:cNvSpPr/>
          <p:nvPr>
            <p:custDataLst>
              <p:tags r:id="rId11"/>
            </p:custDataLst>
          </p:nvPr>
        </p:nvSpPr>
        <p:spPr bwMode="auto">
          <a:xfrm>
            <a:off x="331788" y="3883025"/>
            <a:ext cx="927100"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none" lIns="0" tIns="0" rIns="0" bIns="0" numCol="1" rtlCol="0" anchor="ctr" anchorCtr="0" compatLnSpc="1">
            <a:prstTxWarp prst="textNoShape">
              <a:avLst/>
            </a:prstTxWarp>
            <a:noAutofit/>
          </a:bodyPr>
          <a:lstStyle/>
          <a:p>
            <a:pPr algn="r"/>
            <a:endParaRPr kumimoji="0" lang="en-US" sz="1400" b="0" strike="noStrike" cap="none" normalizeH="0" dirty="0" smtClean="0">
              <a:ln>
                <a:noFill/>
              </a:ln>
              <a:effectLst/>
              <a:latin typeface="Arial"/>
              <a:ea typeface="MS PGothic"/>
              <a:cs typeface="Arial"/>
              <a:sym typeface="Arial"/>
            </a:endParaRPr>
          </a:p>
        </p:txBody>
      </p:sp>
      <p:sp>
        <p:nvSpPr>
          <p:cNvPr id="16" name="Rectangle 15"/>
          <p:cNvSpPr/>
          <p:nvPr>
            <p:custDataLst>
              <p:tags r:id="rId12"/>
            </p:custDataLst>
          </p:nvPr>
        </p:nvSpPr>
        <p:spPr bwMode="auto">
          <a:xfrm>
            <a:off x="587375" y="3535363"/>
            <a:ext cx="671513"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none" lIns="0" tIns="0" rIns="0" bIns="0" numCol="1" rtlCol="0" anchor="ctr" anchorCtr="0" compatLnSpc="1">
            <a:prstTxWarp prst="textNoShape">
              <a:avLst/>
            </a:prstTxWarp>
          </a:bodyPr>
          <a:lstStyle/>
          <a:p>
            <a:pPr algn="r"/>
            <a:endParaRPr kumimoji="0" lang="en-US" sz="1400" b="0" strike="noStrike" cap="none" normalizeH="0" dirty="0" smtClean="0">
              <a:ln>
                <a:noFill/>
              </a:ln>
              <a:effectLst/>
              <a:latin typeface="Arial"/>
              <a:ea typeface="MS PGothic"/>
              <a:cs typeface="Arial"/>
              <a:sym typeface="Arial"/>
            </a:endParaRPr>
          </a:p>
        </p:txBody>
      </p:sp>
      <p:sp>
        <p:nvSpPr>
          <p:cNvPr id="17" name="Rectangle 16"/>
          <p:cNvSpPr/>
          <p:nvPr>
            <p:custDataLst>
              <p:tags r:id="rId13"/>
            </p:custDataLst>
          </p:nvPr>
        </p:nvSpPr>
        <p:spPr bwMode="auto">
          <a:xfrm>
            <a:off x="608013" y="3192463"/>
            <a:ext cx="650875"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none" lIns="0" tIns="0" rIns="0" bIns="0" numCol="1" rtlCol="0" anchor="ctr" anchorCtr="0" compatLnSpc="1">
            <a:prstTxWarp prst="textNoShape">
              <a:avLst/>
            </a:prstTxWarp>
          </a:bodyPr>
          <a:lstStyle/>
          <a:p>
            <a:pPr algn="r"/>
            <a:endParaRPr kumimoji="0" lang="en-US" sz="1400" b="0" strike="noStrike" cap="none" normalizeH="0" dirty="0" smtClean="0">
              <a:ln>
                <a:noFill/>
              </a:ln>
              <a:effectLst/>
              <a:latin typeface="Arial"/>
              <a:ea typeface="MS PGothic"/>
              <a:cs typeface="Arial"/>
              <a:sym typeface="Arial"/>
            </a:endParaRPr>
          </a:p>
        </p:txBody>
      </p:sp>
      <p:sp>
        <p:nvSpPr>
          <p:cNvPr id="18" name="Rectangle 17"/>
          <p:cNvSpPr/>
          <p:nvPr>
            <p:custDataLst>
              <p:tags r:id="rId14"/>
            </p:custDataLst>
          </p:nvPr>
        </p:nvSpPr>
        <p:spPr bwMode="auto">
          <a:xfrm>
            <a:off x="746125" y="2844800"/>
            <a:ext cx="512763"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none" lIns="0" tIns="0" rIns="0" bIns="0" numCol="1" rtlCol="0" anchor="ctr" anchorCtr="0" compatLnSpc="1">
            <a:prstTxWarp prst="textNoShape">
              <a:avLst/>
            </a:prstTxWarp>
          </a:bodyPr>
          <a:lstStyle/>
          <a:p>
            <a:pPr algn="r"/>
            <a:endParaRPr kumimoji="0" lang="en-US" sz="1400" b="0" strike="noStrike" cap="none" normalizeH="0" dirty="0" smtClean="0">
              <a:ln>
                <a:noFill/>
              </a:ln>
              <a:effectLst/>
              <a:latin typeface="Arial"/>
              <a:ea typeface="MS PGothic"/>
              <a:cs typeface="Arial"/>
              <a:sym typeface="Arial"/>
            </a:endParaRPr>
          </a:p>
        </p:txBody>
      </p:sp>
      <p:sp>
        <p:nvSpPr>
          <p:cNvPr id="19" name="Rectangle 18"/>
          <p:cNvSpPr/>
          <p:nvPr>
            <p:custDataLst>
              <p:tags r:id="rId15"/>
            </p:custDataLst>
          </p:nvPr>
        </p:nvSpPr>
        <p:spPr bwMode="auto">
          <a:xfrm>
            <a:off x="952500" y="2497138"/>
            <a:ext cx="306388"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none" lIns="0" tIns="0" rIns="0" bIns="0" numCol="1" rtlCol="0" anchor="ctr" anchorCtr="0" compatLnSpc="1">
            <a:prstTxWarp prst="textNoShape">
              <a:avLst/>
            </a:prstTxWarp>
            <a:noAutofit/>
          </a:bodyPr>
          <a:lstStyle/>
          <a:p>
            <a:pPr algn="r"/>
            <a:endParaRPr kumimoji="0" lang="en-US" sz="1400" b="1" strike="noStrike" cap="none" normalizeH="0" dirty="0" smtClean="0">
              <a:ln>
                <a:noFill/>
              </a:ln>
              <a:effectLst/>
              <a:latin typeface="Arial"/>
              <a:ea typeface="MS PGothic"/>
              <a:cs typeface="Arial"/>
              <a:sym typeface="Arial"/>
            </a:endParaRPr>
          </a:p>
        </p:txBody>
      </p:sp>
      <p:sp>
        <p:nvSpPr>
          <p:cNvPr id="25" name="Rectangle 24"/>
          <p:cNvSpPr/>
          <p:nvPr>
            <p:custDataLst>
              <p:tags r:id="rId16"/>
            </p:custDataLst>
          </p:nvPr>
        </p:nvSpPr>
        <p:spPr bwMode="auto">
          <a:xfrm>
            <a:off x="7110413" y="5183188"/>
            <a:ext cx="541338"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none" lIns="0" tIns="0" rIns="0" bIns="0" numCol="1" rtlCol="0" anchor="ctr" anchorCtr="0" compatLnSpc="1">
            <a:prstTxWarp prst="textNoShape">
              <a:avLst/>
            </a:prstTxWarp>
          </a:bodyPr>
          <a:lstStyle/>
          <a:p>
            <a:endParaRPr kumimoji="0" lang="en-US" sz="1400" b="0" strike="noStrike" cap="none" normalizeH="0" dirty="0" smtClean="0">
              <a:ln>
                <a:noFill/>
              </a:ln>
              <a:effectLst/>
              <a:latin typeface="Arial"/>
              <a:ea typeface="MS PGothic"/>
              <a:cs typeface="Arial"/>
              <a:sym typeface="Arial"/>
            </a:endParaRPr>
          </a:p>
        </p:txBody>
      </p:sp>
      <p:sp>
        <p:nvSpPr>
          <p:cNvPr id="26" name="Rectangle 25"/>
          <p:cNvSpPr/>
          <p:nvPr>
            <p:custDataLst>
              <p:tags r:id="rId17"/>
            </p:custDataLst>
          </p:nvPr>
        </p:nvSpPr>
        <p:spPr bwMode="auto">
          <a:xfrm>
            <a:off x="7110413" y="4664075"/>
            <a:ext cx="571500"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none" lIns="0" tIns="0" rIns="0" bIns="0" numCol="1" rtlCol="0" anchor="ctr" anchorCtr="0" compatLnSpc="1">
            <a:prstTxWarp prst="textNoShape">
              <a:avLst/>
            </a:prstTxWarp>
          </a:bodyPr>
          <a:lstStyle/>
          <a:p>
            <a:endParaRPr kumimoji="0" lang="en-US" sz="1400" b="0" strike="noStrike" cap="none" normalizeH="0" dirty="0" smtClean="0">
              <a:ln>
                <a:noFill/>
              </a:ln>
              <a:effectLst/>
              <a:latin typeface="Arial"/>
              <a:ea typeface="MS PGothic"/>
              <a:cs typeface="Arial"/>
              <a:sym typeface="Arial"/>
            </a:endParaRPr>
          </a:p>
        </p:txBody>
      </p:sp>
      <p:sp>
        <p:nvSpPr>
          <p:cNvPr id="27" name="Rectangle 26"/>
          <p:cNvSpPr/>
          <p:nvPr>
            <p:custDataLst>
              <p:tags r:id="rId18"/>
            </p:custDataLst>
          </p:nvPr>
        </p:nvSpPr>
        <p:spPr bwMode="auto">
          <a:xfrm>
            <a:off x="7110413" y="4144963"/>
            <a:ext cx="927100"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none" lIns="0" tIns="0" rIns="0" bIns="0" numCol="1" rtlCol="0" anchor="ctr" anchorCtr="0" compatLnSpc="1">
            <a:prstTxWarp prst="textNoShape">
              <a:avLst/>
            </a:prstTxWarp>
            <a:noAutofit/>
          </a:bodyPr>
          <a:lstStyle/>
          <a:p>
            <a:endParaRPr kumimoji="0" lang="en-US" sz="1400" b="0" strike="noStrike" cap="none" normalizeH="0" dirty="0" smtClean="0">
              <a:ln>
                <a:noFill/>
              </a:ln>
              <a:effectLst/>
              <a:latin typeface="Arial"/>
              <a:ea typeface="MS PGothic"/>
              <a:cs typeface="Arial"/>
              <a:sym typeface="Arial"/>
            </a:endParaRPr>
          </a:p>
        </p:txBody>
      </p:sp>
      <p:sp>
        <p:nvSpPr>
          <p:cNvPr id="29" name="Rectangle 28"/>
          <p:cNvSpPr/>
          <p:nvPr>
            <p:custDataLst>
              <p:tags r:id="rId19"/>
            </p:custDataLst>
          </p:nvPr>
        </p:nvSpPr>
        <p:spPr bwMode="auto">
          <a:xfrm>
            <a:off x="7110413" y="3625850"/>
            <a:ext cx="552450"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none" lIns="0" tIns="0" rIns="0" bIns="0" numCol="1" rtlCol="0" anchor="ctr" anchorCtr="0" compatLnSpc="1">
            <a:prstTxWarp prst="textNoShape">
              <a:avLst/>
            </a:prstTxWarp>
          </a:bodyPr>
          <a:lstStyle/>
          <a:p>
            <a:endParaRPr kumimoji="0" lang="en-US" sz="1400" b="0" strike="noStrike" cap="none" normalizeH="0" dirty="0" smtClean="0">
              <a:ln>
                <a:noFill/>
              </a:ln>
              <a:effectLst/>
              <a:latin typeface="Arial"/>
              <a:ea typeface="MS PGothic"/>
              <a:cs typeface="Arial"/>
              <a:sym typeface="Arial"/>
            </a:endParaRPr>
          </a:p>
        </p:txBody>
      </p:sp>
      <p:sp>
        <p:nvSpPr>
          <p:cNvPr id="30" name="Rectangle 29"/>
          <p:cNvSpPr/>
          <p:nvPr>
            <p:custDataLst>
              <p:tags r:id="rId20"/>
            </p:custDataLst>
          </p:nvPr>
        </p:nvSpPr>
        <p:spPr bwMode="auto">
          <a:xfrm>
            <a:off x="7110413" y="3106738"/>
            <a:ext cx="709613"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none" lIns="0" tIns="0" rIns="0" bIns="0" numCol="1" rtlCol="0" anchor="ctr" anchorCtr="0" compatLnSpc="1">
            <a:prstTxWarp prst="textNoShape">
              <a:avLst/>
            </a:prstTxWarp>
          </a:bodyPr>
          <a:lstStyle/>
          <a:p>
            <a:endParaRPr kumimoji="0" lang="en-US" sz="1400" b="0" strike="noStrike" cap="none" normalizeH="0" dirty="0" smtClean="0">
              <a:ln>
                <a:noFill/>
              </a:ln>
              <a:effectLst/>
              <a:latin typeface="Arial"/>
              <a:ea typeface="MS PGothic"/>
              <a:cs typeface="Arial"/>
              <a:sym typeface="Arial"/>
            </a:endParaRPr>
          </a:p>
        </p:txBody>
      </p:sp>
      <p:sp>
        <p:nvSpPr>
          <p:cNvPr id="34" name="Rectangle 8"/>
          <p:cNvSpPr>
            <a:spLocks noChangeArrowheads="1"/>
          </p:cNvSpPr>
          <p:nvPr/>
        </p:nvSpPr>
        <p:spPr bwMode="auto">
          <a:xfrm>
            <a:off x="0" y="0"/>
            <a:ext cx="9144000" cy="692696"/>
          </a:xfrm>
          <a:prstGeom prst="rect">
            <a:avLst/>
          </a:prstGeom>
          <a:solidFill>
            <a:srgbClr val="183171"/>
          </a:solidFill>
          <a:ln w="9525">
            <a:noFill/>
            <a:miter lim="800000"/>
            <a:headEnd/>
            <a:tailEnd/>
          </a:ln>
        </p:spPr>
        <p:txBody>
          <a:bodyPr wrap="none" anchor="ctr"/>
          <a:lstStyle/>
          <a:p>
            <a:endParaRPr lang="bs-Latn-BA"/>
          </a:p>
        </p:txBody>
      </p:sp>
      <p:pic>
        <p:nvPicPr>
          <p:cNvPr id="38" name="Picture 9" descr="2"/>
          <p:cNvPicPr>
            <a:picLocks noChangeAspect="1" noChangeArrowheads="1"/>
          </p:cNvPicPr>
          <p:nvPr/>
        </p:nvPicPr>
        <p:blipFill>
          <a:blip r:embed="rId25" cstate="print"/>
          <a:srcRect/>
          <a:stretch>
            <a:fillRect/>
          </a:stretch>
        </p:blipFill>
        <p:spPr bwMode="auto">
          <a:xfrm>
            <a:off x="5708650" y="0"/>
            <a:ext cx="3458369" cy="1052736"/>
          </a:xfrm>
          <a:prstGeom prst="rect">
            <a:avLst/>
          </a:prstGeom>
          <a:noFill/>
          <a:ln w="9525">
            <a:noFill/>
            <a:miter lim="800000"/>
            <a:headEnd/>
            <a:tailEnd/>
          </a:ln>
        </p:spPr>
      </p:pic>
      <p:graphicFrame>
        <p:nvGraphicFramePr>
          <p:cNvPr id="24" name="Chart 23"/>
          <p:cNvGraphicFramePr>
            <a:graphicFrameLocks/>
          </p:cNvGraphicFramePr>
          <p:nvPr>
            <p:extLst>
              <p:ext uri="{D42A27DB-BD31-4B8C-83A1-F6EECF244321}">
                <p14:modId xmlns:p14="http://schemas.microsoft.com/office/powerpoint/2010/main" val="4162435183"/>
              </p:ext>
            </p:extLst>
          </p:nvPr>
        </p:nvGraphicFramePr>
        <p:xfrm>
          <a:off x="419442" y="2241545"/>
          <a:ext cx="6831807" cy="4211791"/>
        </p:xfrm>
        <a:graphic>
          <a:graphicData uri="http://schemas.openxmlformats.org/drawingml/2006/chart">
            <c:chart xmlns:c="http://schemas.openxmlformats.org/drawingml/2006/chart" xmlns:r="http://schemas.openxmlformats.org/officeDocument/2006/relationships" r:id="rId26"/>
          </a:graphicData>
        </a:graphic>
      </p:graphicFrame>
      <p:cxnSp>
        <p:nvCxnSpPr>
          <p:cNvPr id="7" name="Straight Arrow Connector 6"/>
          <p:cNvCxnSpPr/>
          <p:nvPr/>
        </p:nvCxnSpPr>
        <p:spPr>
          <a:xfrm>
            <a:off x="6012160" y="3154822"/>
            <a:ext cx="0" cy="59326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21347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haris.tiro\Desktop\pozadi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0"/>
            <a:ext cx="921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6200000">
            <a:off x="-2639832" y="3152001"/>
            <a:ext cx="6048671" cy="553998"/>
          </a:xfrm>
          <a:prstGeom prst="rect">
            <a:avLst/>
          </a:prstGeom>
          <a:noFill/>
        </p:spPr>
        <p:txBody>
          <a:bodyPr wrap="square" rtlCol="0">
            <a:spAutoFit/>
          </a:bodyPr>
          <a:lstStyle/>
          <a:p>
            <a:r>
              <a:rPr lang="bs-Latn-BA" sz="3000" dirty="0" smtClean="0">
                <a:solidFill>
                  <a:srgbClr val="FFFF00"/>
                </a:solidFill>
                <a:latin typeface="Trebuchet MS" pitchFamily="34" charset="0"/>
              </a:rPr>
              <a:t>www.fipa.gov.ba</a:t>
            </a:r>
            <a:endParaRPr lang="en-US" sz="3000" dirty="0">
              <a:solidFill>
                <a:srgbClr val="FFFF00"/>
              </a:solidFill>
              <a:latin typeface="Trebuchet MS" pitchFamily="34" charset="0"/>
            </a:endParaRPr>
          </a:p>
        </p:txBody>
      </p:sp>
      <p:sp>
        <p:nvSpPr>
          <p:cNvPr id="3" name="Rectangle 2"/>
          <p:cNvSpPr/>
          <p:nvPr/>
        </p:nvSpPr>
        <p:spPr>
          <a:xfrm>
            <a:off x="1835696" y="0"/>
            <a:ext cx="6264696" cy="430887"/>
          </a:xfrm>
          <a:prstGeom prst="rect">
            <a:avLst/>
          </a:prstGeom>
        </p:spPr>
        <p:txBody>
          <a:bodyPr wrap="square">
            <a:spAutoFit/>
          </a:bodyPr>
          <a:lstStyle/>
          <a:p>
            <a:pPr eaLnBrk="0" fontAlgn="base" hangingPunct="0">
              <a:spcAft>
                <a:spcPct val="0"/>
              </a:spcAft>
            </a:pPr>
            <a:r>
              <a:rPr lang="bs-Latn-BA" sz="2200" dirty="0" smtClean="0">
                <a:solidFill>
                  <a:srgbClr val="C00000"/>
                </a:solidFill>
                <a:latin typeface="Trebuchet MS" pitchFamily="34" charset="0"/>
              </a:rPr>
              <a:t>         Favourable </a:t>
            </a:r>
            <a:r>
              <a:rPr lang="bs-Latn-BA" sz="2200" dirty="0">
                <a:solidFill>
                  <a:srgbClr val="C00000"/>
                </a:solidFill>
                <a:latin typeface="Trebuchet MS" pitchFamily="34" charset="0"/>
              </a:rPr>
              <a:t>tax and custom system</a:t>
            </a:r>
            <a:endParaRPr lang="en-US" sz="2200" dirty="0">
              <a:solidFill>
                <a:srgbClr val="C00000"/>
              </a:solidFill>
              <a:latin typeface="Trebuchet MS" pitchFamily="34" charset="0"/>
            </a:endParaRPr>
          </a:p>
        </p:txBody>
      </p:sp>
      <p:sp>
        <p:nvSpPr>
          <p:cNvPr id="1025" name="Rectangle 1"/>
          <p:cNvSpPr>
            <a:spLocks noChangeArrowheads="1"/>
          </p:cNvSpPr>
          <p:nvPr/>
        </p:nvSpPr>
        <p:spPr bwMode="auto">
          <a:xfrm>
            <a:off x="971600" y="551235"/>
            <a:ext cx="8064896"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600" dirty="0" smtClean="0"/>
              <a:t>The </a:t>
            </a:r>
            <a:r>
              <a:rPr lang="en-US" sz="1600" dirty="0"/>
              <a:t>Federation Law on Corporate Income Tax enables foreign investors to enjoy the following </a:t>
            </a:r>
            <a:r>
              <a:rPr lang="en-US" sz="1600" dirty="0" smtClean="0"/>
              <a:t>benefits</a:t>
            </a:r>
            <a:r>
              <a:rPr lang="bs-Latn-BA" sz="1600" dirty="0" smtClean="0"/>
              <a:t>:</a:t>
            </a:r>
            <a:endParaRPr lang="en-US" sz="1600" dirty="0"/>
          </a:p>
          <a:p>
            <a:r>
              <a:rPr lang="en-US" sz="1600" dirty="0"/>
              <a:t>- The taxpayer </a:t>
            </a:r>
            <a:r>
              <a:rPr lang="en-US" sz="1600" b="1" dirty="0"/>
              <a:t>who invests</a:t>
            </a:r>
            <a:r>
              <a:rPr lang="en-US" sz="1600" dirty="0"/>
              <a:t>, from its own funds, </a:t>
            </a:r>
            <a:r>
              <a:rPr lang="en-US" sz="1600" b="1" dirty="0"/>
              <a:t>in production equipment </a:t>
            </a:r>
            <a:r>
              <a:rPr lang="en-US" sz="1600" dirty="0"/>
              <a:t>more than 50% of the total profit in the current tax period, shall be reduced of the obligation of the calculated tax </a:t>
            </a:r>
            <a:r>
              <a:rPr lang="en-US" sz="1600" b="1" dirty="0">
                <a:solidFill>
                  <a:srgbClr val="FF0000"/>
                </a:solidFill>
              </a:rPr>
              <a:t>for 30% </a:t>
            </a:r>
            <a:r>
              <a:rPr lang="en-US" sz="1600" dirty="0"/>
              <a:t>of the amount in the year of investment.</a:t>
            </a:r>
          </a:p>
          <a:p>
            <a:r>
              <a:rPr lang="en-US" sz="1600" dirty="0"/>
              <a:t>- The taxpayer who in a period of 5 consecutive years </a:t>
            </a:r>
            <a:r>
              <a:rPr lang="en-US" sz="1600" b="1" dirty="0"/>
              <a:t>makes investments </a:t>
            </a:r>
            <a:r>
              <a:rPr lang="en-US" sz="1600" dirty="0"/>
              <a:t>from its own funds, in the </a:t>
            </a:r>
            <a:r>
              <a:rPr lang="en-US" sz="1600" b="1" dirty="0"/>
              <a:t>total amount of 10 million €</a:t>
            </a:r>
            <a:r>
              <a:rPr lang="en-US" sz="1600" dirty="0"/>
              <a:t>, starting with the first year when taxpayer has to invest at least 2 million €, shall be reduced of  the obligations of the calculated income tax </a:t>
            </a:r>
            <a:r>
              <a:rPr lang="en-US" sz="1600" b="1" dirty="0">
                <a:solidFill>
                  <a:srgbClr val="FF0000"/>
                </a:solidFill>
              </a:rPr>
              <a:t>for 50% </a:t>
            </a:r>
            <a:r>
              <a:rPr lang="en-US" sz="1600" dirty="0"/>
              <a:t>of the amount in the year of investment.</a:t>
            </a:r>
          </a:p>
          <a:p>
            <a:r>
              <a:rPr lang="en-US" sz="1600" dirty="0"/>
              <a:t>- The taxpayer is entitled to a tax-deductible expense in the double amount of the gross wage paid to newly employees if  meets the following conditions:</a:t>
            </a:r>
          </a:p>
          <a:p>
            <a:pPr marL="285750" indent="-285750">
              <a:buFont typeface="Wingdings" pitchFamily="2" charset="2"/>
              <a:buChar char="ü"/>
            </a:pPr>
            <a:r>
              <a:rPr lang="en-US" sz="1600" dirty="0" smtClean="0"/>
              <a:t>duration </a:t>
            </a:r>
            <a:r>
              <a:rPr lang="en-US" sz="1600" dirty="0"/>
              <a:t>of the employment contract must be at least for a period of 12 months with full-time working hour</a:t>
            </a:r>
          </a:p>
          <a:p>
            <a:pPr marL="285750" indent="-285750">
              <a:buFont typeface="Wingdings" pitchFamily="2" charset="2"/>
              <a:buChar char="ü"/>
            </a:pPr>
            <a:r>
              <a:rPr lang="en-US" sz="1600" dirty="0"/>
              <a:t>new employee was not employed with the taxpayer or a related person in the previous five years.</a:t>
            </a:r>
          </a:p>
          <a:p>
            <a:r>
              <a:rPr lang="en-US" sz="1600" b="1" dirty="0"/>
              <a:t/>
            </a:r>
            <a:br>
              <a:rPr lang="en-US" sz="1600" b="1" dirty="0"/>
            </a:br>
            <a:r>
              <a:rPr lang="en-US" sz="1600" dirty="0"/>
              <a:t>In Republic of </a:t>
            </a:r>
            <a:r>
              <a:rPr lang="en-US" sz="1600" dirty="0" err="1"/>
              <a:t>Srpska</a:t>
            </a:r>
            <a:r>
              <a:rPr lang="en-US" sz="1600" dirty="0"/>
              <a:t>:</a:t>
            </a:r>
          </a:p>
          <a:p>
            <a:r>
              <a:rPr lang="en-US" sz="1600" dirty="0"/>
              <a:t>Law on Profit Tax  RS introduced tax base reduction in the value of investment for:</a:t>
            </a:r>
          </a:p>
          <a:p>
            <a:r>
              <a:rPr lang="en-US" sz="1600" dirty="0"/>
              <a:t>-  </a:t>
            </a:r>
            <a:r>
              <a:rPr lang="en-US" sz="1600" b="1" dirty="0"/>
              <a:t>Investment in equipment </a:t>
            </a:r>
            <a:r>
              <a:rPr lang="en-US" sz="1600" dirty="0"/>
              <a:t>intended for the company production activity</a:t>
            </a:r>
          </a:p>
          <a:p>
            <a:r>
              <a:rPr lang="en-US" sz="1600" dirty="0"/>
              <a:t>- </a:t>
            </a:r>
            <a:r>
              <a:rPr lang="en-US" sz="1600" b="1" dirty="0"/>
              <a:t>Investments in plants and immovable property </a:t>
            </a:r>
            <a:r>
              <a:rPr lang="en-US" sz="1600" dirty="0"/>
              <a:t>used for manufacturing and processing activities</a:t>
            </a:r>
          </a:p>
          <a:p>
            <a:r>
              <a:rPr lang="en-US" sz="1600" dirty="0"/>
              <a:t>And tax base reduction in amount of paid personal income tax and mandatory contribution for the employer:</a:t>
            </a:r>
          </a:p>
          <a:p>
            <a:r>
              <a:rPr lang="en-US" sz="1600" dirty="0"/>
              <a:t>- </a:t>
            </a:r>
            <a:r>
              <a:rPr lang="en-US" sz="1600" dirty="0" smtClean="0"/>
              <a:t>Employing </a:t>
            </a:r>
            <a:r>
              <a:rPr lang="en-US" sz="1600" dirty="0"/>
              <a:t>30 workers during a calendar year (workers who were on the official evidence of Employment Office of RS</a:t>
            </a:r>
            <a:r>
              <a:rPr lang="en-US" sz="1600" dirty="0" smtClean="0"/>
              <a:t>).</a:t>
            </a:r>
            <a:endParaRPr kumimoji="0" lang="en-US"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382023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rmAutofit fontScale="90000"/>
          </a:bodyPr>
          <a:lstStyle/>
          <a:p>
            <a:endParaRPr lang="bs-Latn-BA" dirty="0"/>
          </a:p>
        </p:txBody>
      </p:sp>
      <p:pic>
        <p:nvPicPr>
          <p:cNvPr id="8" name="Picture 4" descr="C:\Documents and Settings\haris.tiro\Desktop\pozadi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rot="10800000" flipV="1">
            <a:off x="1403647" y="168315"/>
            <a:ext cx="6840760" cy="553998"/>
          </a:xfrm>
          <a:prstGeom prst="rect">
            <a:avLst/>
          </a:prstGeom>
        </p:spPr>
        <p:txBody>
          <a:bodyPr wrap="square">
            <a:spAutoFit/>
          </a:bodyPr>
          <a:lstStyle/>
          <a:p>
            <a:pPr algn="ctr"/>
            <a:r>
              <a:rPr lang="en-US" altLang="en-US" sz="3000" b="1" dirty="0">
                <a:solidFill>
                  <a:schemeClr val="bg1"/>
                </a:solidFill>
                <a:latin typeface="Calibri" pitchFamily="34" charset="0"/>
              </a:rPr>
              <a:t>Skilled </a:t>
            </a:r>
            <a:r>
              <a:rPr lang="en-US" altLang="en-US" sz="3000" b="1" dirty="0" err="1">
                <a:solidFill>
                  <a:schemeClr val="bg1"/>
                </a:solidFill>
                <a:latin typeface="Calibri" pitchFamily="34" charset="0"/>
              </a:rPr>
              <a:t>Labour</a:t>
            </a:r>
            <a:r>
              <a:rPr lang="en-US" altLang="en-US" sz="3000" b="1" dirty="0">
                <a:solidFill>
                  <a:schemeClr val="bg1"/>
                </a:solidFill>
                <a:latin typeface="Calibri" pitchFamily="34" charset="0"/>
              </a:rPr>
              <a:t> Force</a:t>
            </a:r>
            <a:endParaRPr lang="en-GB" altLang="en-US" sz="3000" b="1" dirty="0">
              <a:solidFill>
                <a:schemeClr val="bg1"/>
              </a:solidFill>
              <a:latin typeface="Calibri" pitchFamily="34" charset="0"/>
            </a:endParaRPr>
          </a:p>
        </p:txBody>
      </p:sp>
      <p:sp>
        <p:nvSpPr>
          <p:cNvPr id="10" name="TextBox 9"/>
          <p:cNvSpPr txBox="1"/>
          <p:nvPr/>
        </p:nvSpPr>
        <p:spPr>
          <a:xfrm>
            <a:off x="395288" y="1052513"/>
            <a:ext cx="8497192" cy="1938992"/>
          </a:xfrm>
          <a:prstGeom prst="rect">
            <a:avLst/>
          </a:prstGeom>
          <a:noFill/>
        </p:spPr>
        <p:txBody>
          <a:bodyPr wrap="square">
            <a:spAutoFit/>
          </a:bodyPr>
          <a:lstStyle/>
          <a:p>
            <a:pPr eaLnBrk="1" fontAlgn="auto" hangingPunct="1">
              <a:spcBef>
                <a:spcPts val="0"/>
              </a:spcBef>
              <a:spcAft>
                <a:spcPts val="0"/>
              </a:spcAft>
              <a:buFontTx/>
              <a:buChar char="•"/>
              <a:defRPr/>
            </a:pPr>
            <a:r>
              <a:rPr lang="hr-HR" altLang="ja-JP" sz="2000" dirty="0">
                <a:solidFill>
                  <a:srgbClr val="002A6C"/>
                </a:solidFill>
                <a:latin typeface="Calibri" pitchFamily="34" charset="0"/>
                <a:ea typeface="Cambria Math" pitchFamily="18" charset="0"/>
                <a:cs typeface="+mn-cs"/>
              </a:rPr>
              <a:t> </a:t>
            </a:r>
            <a:r>
              <a:rPr lang="en-US" altLang="ja-JP" sz="2000" dirty="0">
                <a:solidFill>
                  <a:srgbClr val="002A6C"/>
                </a:solidFill>
                <a:latin typeface="Calibri" pitchFamily="34" charset="0"/>
                <a:ea typeface="Cambria Math" pitchFamily="18" charset="0"/>
                <a:cs typeface="+mn-cs"/>
              </a:rPr>
              <a:t>Highly talented, creative and skilled labor</a:t>
            </a:r>
            <a:r>
              <a:rPr lang="bs-Latn-BA" altLang="ja-JP" sz="2000" dirty="0">
                <a:solidFill>
                  <a:srgbClr val="002A6C"/>
                </a:solidFill>
                <a:latin typeface="Calibri" pitchFamily="34" charset="0"/>
                <a:ea typeface="Cambria Math" pitchFamily="18" charset="0"/>
                <a:cs typeface="+mn-cs"/>
              </a:rPr>
              <a:t> </a:t>
            </a:r>
          </a:p>
          <a:p>
            <a:pPr eaLnBrk="1" fontAlgn="auto" hangingPunct="1">
              <a:spcBef>
                <a:spcPts val="0"/>
              </a:spcBef>
              <a:spcAft>
                <a:spcPts val="0"/>
              </a:spcAft>
              <a:buFontTx/>
              <a:buChar char="•"/>
              <a:defRPr/>
            </a:pPr>
            <a:r>
              <a:rPr lang="en-US" sz="2000" dirty="0">
                <a:solidFill>
                  <a:srgbClr val="002A6C"/>
                </a:solidFill>
                <a:latin typeface="Calibri" pitchFamily="34" charset="0"/>
                <a:ea typeface="Cambria Math" pitchFamily="18" charset="0"/>
                <a:cs typeface="+mn-cs"/>
              </a:rPr>
              <a:t> </a:t>
            </a:r>
            <a:r>
              <a:rPr lang="bs-Latn-BA" altLang="ja-JP" sz="2000" dirty="0">
                <a:solidFill>
                  <a:srgbClr val="002A6C"/>
                </a:solidFill>
                <a:latin typeface="Calibri" pitchFamily="34" charset="0"/>
                <a:ea typeface="Cambria Math" pitchFamily="18" charset="0"/>
                <a:cs typeface="+mn-cs"/>
              </a:rPr>
              <a:t>Price competitive  (in comparison to other EU countries</a:t>
            </a:r>
            <a:r>
              <a:rPr lang="bs-Latn-BA" altLang="ja-JP" sz="2000" dirty="0" smtClean="0">
                <a:solidFill>
                  <a:srgbClr val="002A6C"/>
                </a:solidFill>
                <a:latin typeface="Calibri" pitchFamily="34" charset="0"/>
                <a:ea typeface="Cambria Math" pitchFamily="18" charset="0"/>
                <a:cs typeface="+mn-cs"/>
              </a:rPr>
              <a:t>)</a:t>
            </a:r>
            <a:endParaRPr lang="bs-Latn-BA" altLang="ja-JP" sz="2000" dirty="0">
              <a:solidFill>
                <a:srgbClr val="002A6C"/>
              </a:solidFill>
              <a:latin typeface="Calibri" pitchFamily="34" charset="0"/>
              <a:ea typeface="Cambria Math" pitchFamily="18" charset="0"/>
              <a:cs typeface="+mn-cs"/>
            </a:endParaRPr>
          </a:p>
          <a:p>
            <a:pPr eaLnBrk="1" fontAlgn="auto" hangingPunct="1">
              <a:spcBef>
                <a:spcPts val="0"/>
              </a:spcBef>
              <a:spcAft>
                <a:spcPts val="0"/>
              </a:spcAft>
              <a:buFontTx/>
              <a:buChar char="•"/>
              <a:defRPr/>
            </a:pPr>
            <a:r>
              <a:rPr lang="en-US" sz="2000" dirty="0">
                <a:solidFill>
                  <a:srgbClr val="002A6C"/>
                </a:solidFill>
                <a:latin typeface="Calibri" pitchFamily="34" charset="0"/>
                <a:ea typeface="Cambria Math" pitchFamily="18" charset="0"/>
                <a:cs typeface="+mn-cs"/>
              </a:rPr>
              <a:t>A “can do” business attitude that reduces the risk of investment, within collaborative and innovative environment</a:t>
            </a:r>
            <a:r>
              <a:rPr lang="bs-Latn-BA" altLang="ja-JP" sz="2000" dirty="0">
                <a:solidFill>
                  <a:srgbClr val="002A6C"/>
                </a:solidFill>
                <a:latin typeface="Calibri" pitchFamily="34" charset="0"/>
                <a:ea typeface="Cambria Math" pitchFamily="18" charset="0"/>
                <a:cs typeface="+mn-cs"/>
              </a:rPr>
              <a:t> </a:t>
            </a:r>
          </a:p>
          <a:p>
            <a:pPr eaLnBrk="1" fontAlgn="auto" hangingPunct="1">
              <a:spcBef>
                <a:spcPts val="0"/>
              </a:spcBef>
              <a:spcAft>
                <a:spcPts val="0"/>
              </a:spcAft>
              <a:buFontTx/>
              <a:buChar char="•"/>
              <a:defRPr/>
            </a:pPr>
            <a:r>
              <a:rPr lang="bs-Latn-BA" altLang="ja-JP" sz="2000" dirty="0">
                <a:solidFill>
                  <a:srgbClr val="002A6C"/>
                </a:solidFill>
                <a:latin typeface="Calibri" pitchFamily="34" charset="0"/>
                <a:ea typeface="Cambria Math" pitchFamily="18" charset="0"/>
                <a:cs typeface="+mn-cs"/>
              </a:rPr>
              <a:t> F</a:t>
            </a:r>
            <a:r>
              <a:rPr lang="en-US" altLang="ja-JP" sz="2000" dirty="0" err="1">
                <a:solidFill>
                  <a:srgbClr val="002A6C"/>
                </a:solidFill>
                <a:latin typeface="Calibri" pitchFamily="34" charset="0"/>
                <a:ea typeface="Cambria Math" pitchFamily="18" charset="0"/>
                <a:cs typeface="+mn-cs"/>
              </a:rPr>
              <a:t>luency</a:t>
            </a:r>
            <a:r>
              <a:rPr lang="en-US" altLang="ja-JP" sz="2000" dirty="0">
                <a:solidFill>
                  <a:srgbClr val="002A6C"/>
                </a:solidFill>
                <a:latin typeface="Calibri" pitchFamily="34" charset="0"/>
                <a:ea typeface="Cambria Math" pitchFamily="18" charset="0"/>
                <a:cs typeface="+mn-cs"/>
              </a:rPr>
              <a:t> in foreign languages</a:t>
            </a:r>
            <a:r>
              <a:rPr lang="bs-Latn-BA" altLang="ja-JP" sz="2000" dirty="0">
                <a:solidFill>
                  <a:srgbClr val="002A6C"/>
                </a:solidFill>
                <a:latin typeface="Calibri" pitchFamily="34" charset="0"/>
                <a:ea typeface="Cambria Math" pitchFamily="18" charset="0"/>
                <a:cs typeface="+mn-cs"/>
              </a:rPr>
              <a:t> -</a:t>
            </a:r>
            <a:r>
              <a:rPr lang="en-US" altLang="ja-JP" sz="2000" dirty="0">
                <a:solidFill>
                  <a:srgbClr val="002A6C"/>
                </a:solidFill>
                <a:latin typeface="Calibri" pitchFamily="34" charset="0"/>
                <a:ea typeface="Cambria Math" pitchFamily="18" charset="0"/>
                <a:cs typeface="+mn-cs"/>
              </a:rPr>
              <a:t> </a:t>
            </a:r>
            <a:r>
              <a:rPr lang="bs-Latn-BA" altLang="ja-JP" sz="2000" dirty="0">
                <a:solidFill>
                  <a:srgbClr val="002A6C"/>
                </a:solidFill>
                <a:latin typeface="Calibri" pitchFamily="34" charset="0"/>
                <a:ea typeface="Cambria Math" pitchFamily="18" charset="0"/>
                <a:cs typeface="+mn-cs"/>
              </a:rPr>
              <a:t>mostly English and German</a:t>
            </a:r>
            <a:endParaRPr lang="en-US" altLang="ja-JP" sz="2000" dirty="0">
              <a:solidFill>
                <a:srgbClr val="002A6C"/>
              </a:solidFill>
              <a:latin typeface="Calibri" pitchFamily="34" charset="0"/>
              <a:ea typeface="Cambria Math" pitchFamily="18" charset="0"/>
              <a:cs typeface="+mn-cs"/>
            </a:endParaRPr>
          </a:p>
          <a:p>
            <a:pPr eaLnBrk="1" fontAlgn="auto" hangingPunct="1">
              <a:spcBef>
                <a:spcPts val="0"/>
              </a:spcBef>
              <a:spcAft>
                <a:spcPts val="0"/>
              </a:spcAft>
              <a:defRPr/>
            </a:pPr>
            <a:endParaRPr lang="bs-Latn-BA" altLang="ja-JP" sz="2000" dirty="0">
              <a:solidFill>
                <a:srgbClr val="002A6C"/>
              </a:solidFill>
              <a:latin typeface="Calibri" pitchFamily="34" charset="0"/>
              <a:ea typeface="Cambria Math" pitchFamily="18" charset="0"/>
              <a:cs typeface="+mn-cs"/>
            </a:endParaRPr>
          </a:p>
        </p:txBody>
      </p:sp>
      <p:sp>
        <p:nvSpPr>
          <p:cNvPr id="11" name="Title 1"/>
          <p:cNvSpPr txBox="1">
            <a:spLocks/>
          </p:cNvSpPr>
          <p:nvPr>
            <p:custDataLst>
              <p:tags r:id="rId1"/>
            </p:custDataLst>
          </p:nvPr>
        </p:nvSpPr>
        <p:spPr>
          <a:xfrm>
            <a:off x="356935" y="2742200"/>
            <a:ext cx="4863138" cy="326760"/>
          </a:xfrm>
          <a:prstGeom prst="rect">
            <a:avLst/>
          </a:prstGeom>
          <a:noFill/>
          <a:ln w="9525">
            <a:noFill/>
            <a:miter lim="800000"/>
            <a:headEnd/>
            <a:tailEnd/>
          </a:ln>
        </p:spPr>
        <p:txBody>
          <a:bodyPr vert="horz" wrap="square" lIns="0" tIns="0" rIns="0" bIns="0" numCol="1" rtlCol="0" anchor="b"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eaLnBrk="0" fontAlgn="base" hangingPunct="0">
              <a:spcBef>
                <a:spcPts val="0"/>
              </a:spcBef>
              <a:spcAft>
                <a:spcPct val="0"/>
              </a:spcAft>
            </a:pPr>
            <a:r>
              <a:rPr lang="bs-Latn-BA" sz="1600" dirty="0" smtClean="0">
                <a:solidFill>
                  <a:srgbClr val="C00000"/>
                </a:solidFill>
                <a:latin typeface="Trebuchet MS" pitchFamily="34" charset="0"/>
                <a:ea typeface="+mn-ea"/>
                <a:cs typeface="+mn-cs"/>
              </a:rPr>
              <a:t>Average net monthly wages, EUR (2015)</a:t>
            </a:r>
            <a:endParaRPr lang="en-US" sz="1600" dirty="0">
              <a:solidFill>
                <a:srgbClr val="C00000"/>
              </a:solidFill>
              <a:latin typeface="Trebuchet MS" pitchFamily="34" charset="0"/>
              <a:ea typeface="+mn-ea"/>
              <a:cs typeface="+mn-cs"/>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442655791"/>
              </p:ext>
            </p:extLst>
          </p:nvPr>
        </p:nvGraphicFramePr>
        <p:xfrm>
          <a:off x="107504" y="3356992"/>
          <a:ext cx="5256584" cy="3273797"/>
        </p:xfrm>
        <a:graphic>
          <a:graphicData uri="http://schemas.openxmlformats.org/drawingml/2006/chart">
            <c:chart xmlns:c="http://schemas.openxmlformats.org/drawingml/2006/chart" xmlns:r="http://schemas.openxmlformats.org/officeDocument/2006/relationships" r:id="rId4"/>
          </a:graphicData>
        </a:graphic>
      </p:graphicFrame>
      <p:cxnSp>
        <p:nvCxnSpPr>
          <p:cNvPr id="13" name="Straight Arrow Connector 12"/>
          <p:cNvCxnSpPr/>
          <p:nvPr/>
        </p:nvCxnSpPr>
        <p:spPr>
          <a:xfrm>
            <a:off x="2627784" y="4437112"/>
            <a:ext cx="0" cy="64807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6228184" y="2905578"/>
            <a:ext cx="2232248" cy="1855569"/>
            <a:chOff x="1422208" y="589061"/>
            <a:chExt cx="2135966" cy="1591403"/>
          </a:xfrm>
        </p:grpSpPr>
        <p:sp>
          <p:nvSpPr>
            <p:cNvPr id="15" name="Oval 14"/>
            <p:cNvSpPr/>
            <p:nvPr/>
          </p:nvSpPr>
          <p:spPr>
            <a:xfrm>
              <a:off x="1422208" y="589061"/>
              <a:ext cx="2135966" cy="1591403"/>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sp>
          <p:nvSpPr>
            <p:cNvPr id="16" name="Oval 4"/>
            <p:cNvSpPr/>
            <p:nvPr/>
          </p:nvSpPr>
          <p:spPr>
            <a:xfrm>
              <a:off x="1707004" y="717842"/>
              <a:ext cx="1566375" cy="109368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bs-Latn-BA" sz="2000" b="1" kern="1200" dirty="0" smtClean="0"/>
                <a:t>3.7 M</a:t>
              </a:r>
            </a:p>
            <a:p>
              <a:pPr lvl="0" algn="ctr" defTabSz="977900">
                <a:lnSpc>
                  <a:spcPct val="90000"/>
                </a:lnSpc>
                <a:spcBef>
                  <a:spcPct val="0"/>
                </a:spcBef>
                <a:spcAft>
                  <a:spcPct val="35000"/>
                </a:spcAft>
              </a:pPr>
              <a:r>
                <a:rPr lang="bs-Latn-BA" sz="2000" b="1" kern="1200" dirty="0" smtClean="0"/>
                <a:t>People</a:t>
              </a:r>
              <a:endParaRPr lang="en-GB" sz="2000" b="1" kern="1200" dirty="0"/>
            </a:p>
          </p:txBody>
        </p:sp>
      </p:grpSp>
      <p:grpSp>
        <p:nvGrpSpPr>
          <p:cNvPr id="17" name="Group 16"/>
          <p:cNvGrpSpPr/>
          <p:nvPr/>
        </p:nvGrpSpPr>
        <p:grpSpPr>
          <a:xfrm>
            <a:off x="5436096" y="4149079"/>
            <a:ext cx="1964559" cy="2232249"/>
            <a:chOff x="651480" y="1379478"/>
            <a:chExt cx="2135966" cy="2135966"/>
          </a:xfrm>
        </p:grpSpPr>
        <p:sp>
          <p:nvSpPr>
            <p:cNvPr id="18" name="Oval 17"/>
            <p:cNvSpPr/>
            <p:nvPr/>
          </p:nvSpPr>
          <p:spPr>
            <a:xfrm>
              <a:off x="651480" y="1379478"/>
              <a:ext cx="2135966" cy="2135966"/>
            </a:xfrm>
            <a:prstGeom prst="ellipse">
              <a:avLst/>
            </a:prstGeom>
          </p:spPr>
          <p:style>
            <a:lnRef idx="2">
              <a:schemeClr val="lt1">
                <a:hueOff val="0"/>
                <a:satOff val="0"/>
                <a:lumOff val="0"/>
                <a:alphaOff val="0"/>
              </a:schemeClr>
            </a:lnRef>
            <a:fillRef idx="1">
              <a:schemeClr val="accent5">
                <a:alpha val="50000"/>
                <a:hueOff val="-9933876"/>
                <a:satOff val="39811"/>
                <a:lumOff val="8628"/>
                <a:alphaOff val="0"/>
              </a:schemeClr>
            </a:fillRef>
            <a:effectRef idx="0">
              <a:schemeClr val="accent5">
                <a:alpha val="50000"/>
                <a:hueOff val="-9933876"/>
                <a:satOff val="39811"/>
                <a:lumOff val="8628"/>
                <a:alphaOff val="0"/>
              </a:schemeClr>
            </a:effectRef>
            <a:fontRef idx="minor">
              <a:schemeClr val="tx1"/>
            </a:fontRef>
          </p:style>
        </p:sp>
        <p:sp>
          <p:nvSpPr>
            <p:cNvPr id="19" name="Oval 4"/>
            <p:cNvSpPr/>
            <p:nvPr/>
          </p:nvSpPr>
          <p:spPr>
            <a:xfrm>
              <a:off x="852617" y="1684616"/>
              <a:ext cx="1679482" cy="160197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bs-Latn-BA" b="1" kern="1200" dirty="0" smtClean="0"/>
                <a:t>2.6 M</a:t>
              </a:r>
            </a:p>
            <a:p>
              <a:pPr lvl="0" algn="ctr" defTabSz="977900">
                <a:lnSpc>
                  <a:spcPct val="90000"/>
                </a:lnSpc>
                <a:spcBef>
                  <a:spcPct val="0"/>
                </a:spcBef>
                <a:spcAft>
                  <a:spcPct val="35000"/>
                </a:spcAft>
              </a:pPr>
              <a:r>
                <a:rPr lang="bs-Latn-BA" b="1" kern="1200" dirty="0" smtClean="0"/>
                <a:t>Working age people</a:t>
              </a:r>
              <a:endParaRPr lang="en-GB" b="1" kern="1200" dirty="0"/>
            </a:p>
          </p:txBody>
        </p:sp>
      </p:grpSp>
      <p:grpSp>
        <p:nvGrpSpPr>
          <p:cNvPr id="20" name="Group 19"/>
          <p:cNvGrpSpPr/>
          <p:nvPr/>
        </p:nvGrpSpPr>
        <p:grpSpPr>
          <a:xfrm>
            <a:off x="7092281" y="4149079"/>
            <a:ext cx="2051719" cy="2232249"/>
            <a:chOff x="2022059" y="1379478"/>
            <a:chExt cx="2306843" cy="2135966"/>
          </a:xfrm>
        </p:grpSpPr>
        <p:sp>
          <p:nvSpPr>
            <p:cNvPr id="21" name="Oval 20"/>
            <p:cNvSpPr/>
            <p:nvPr/>
          </p:nvSpPr>
          <p:spPr>
            <a:xfrm>
              <a:off x="2022059" y="1379478"/>
              <a:ext cx="2306843" cy="2135966"/>
            </a:xfrm>
            <a:prstGeom prst="ellipse">
              <a:avLst/>
            </a:prstGeom>
          </p:spPr>
          <p:style>
            <a:lnRef idx="2">
              <a:schemeClr val="lt1">
                <a:hueOff val="0"/>
                <a:satOff val="0"/>
                <a:lumOff val="0"/>
                <a:alphaOff val="0"/>
              </a:schemeClr>
            </a:lnRef>
            <a:fillRef idx="1">
              <a:schemeClr val="accent5">
                <a:alpha val="50000"/>
                <a:hueOff val="-4966938"/>
                <a:satOff val="19906"/>
                <a:lumOff val="4314"/>
                <a:alphaOff val="0"/>
              </a:schemeClr>
            </a:fillRef>
            <a:effectRef idx="0">
              <a:schemeClr val="accent5">
                <a:alpha val="50000"/>
                <a:hueOff val="-4966938"/>
                <a:satOff val="19906"/>
                <a:lumOff val="4314"/>
                <a:alphaOff val="0"/>
              </a:schemeClr>
            </a:effectRef>
            <a:fontRef idx="minor">
              <a:schemeClr val="tx1"/>
            </a:fontRef>
          </p:style>
        </p:sp>
        <p:sp>
          <p:nvSpPr>
            <p:cNvPr id="22" name="Oval 4"/>
            <p:cNvSpPr/>
            <p:nvPr/>
          </p:nvSpPr>
          <p:spPr>
            <a:xfrm>
              <a:off x="2387951" y="1931269"/>
              <a:ext cx="1739814" cy="92128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bs-Latn-BA" sz="2000" b="1" kern="1200" dirty="0" smtClean="0"/>
                <a:t>1.1 M</a:t>
              </a:r>
            </a:p>
            <a:p>
              <a:pPr lvl="0" algn="ctr" defTabSz="977900">
                <a:lnSpc>
                  <a:spcPct val="90000"/>
                </a:lnSpc>
                <a:spcBef>
                  <a:spcPct val="0"/>
                </a:spcBef>
                <a:spcAft>
                  <a:spcPct val="35000"/>
                </a:spcAft>
              </a:pPr>
              <a:r>
                <a:rPr lang="bs-Latn-BA" sz="2000" b="1" kern="1200" dirty="0" smtClean="0"/>
                <a:t>Labour force</a:t>
              </a:r>
              <a:endParaRPr lang="en-GB" sz="2000" b="1" kern="1200" dirty="0"/>
            </a:p>
          </p:txBody>
        </p:sp>
      </p:grpSp>
    </p:spTree>
    <p:extLst>
      <p:ext uri="{BB962C8B-B14F-4D97-AF65-F5344CB8AC3E}">
        <p14:creationId xmlns:p14="http://schemas.microsoft.com/office/powerpoint/2010/main" val="30822105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haris.tiro\Desktop\pozadi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0"/>
            <a:ext cx="921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6200000">
            <a:off x="-2639832" y="3152001"/>
            <a:ext cx="6048671" cy="553998"/>
          </a:xfrm>
          <a:prstGeom prst="rect">
            <a:avLst/>
          </a:prstGeom>
          <a:noFill/>
        </p:spPr>
        <p:txBody>
          <a:bodyPr wrap="square" rtlCol="0">
            <a:spAutoFit/>
          </a:bodyPr>
          <a:lstStyle/>
          <a:p>
            <a:r>
              <a:rPr lang="bs-Latn-BA" sz="3000" dirty="0" smtClean="0">
                <a:solidFill>
                  <a:srgbClr val="FFFF00"/>
                </a:solidFill>
                <a:latin typeface="Trebuchet MS" pitchFamily="34" charset="0"/>
              </a:rPr>
              <a:t>www.fipa.gov.ba</a:t>
            </a:r>
            <a:endParaRPr lang="en-US" sz="3000" dirty="0">
              <a:solidFill>
                <a:srgbClr val="FFFF00"/>
              </a:solidFill>
              <a:latin typeface="Trebuchet MS" pitchFamily="34" charset="0"/>
            </a:endParaRPr>
          </a:p>
        </p:txBody>
      </p:sp>
      <p:sp>
        <p:nvSpPr>
          <p:cNvPr id="3" name="Rectangle 2"/>
          <p:cNvSpPr/>
          <p:nvPr/>
        </p:nvSpPr>
        <p:spPr>
          <a:xfrm>
            <a:off x="2843808" y="0"/>
            <a:ext cx="5256584" cy="430887"/>
          </a:xfrm>
          <a:prstGeom prst="rect">
            <a:avLst/>
          </a:prstGeom>
        </p:spPr>
        <p:txBody>
          <a:bodyPr wrap="square">
            <a:spAutoFit/>
          </a:bodyPr>
          <a:lstStyle/>
          <a:p>
            <a:r>
              <a:rPr lang="bs-Latn-BA" sz="2200" dirty="0">
                <a:solidFill>
                  <a:srgbClr val="C00000"/>
                </a:solidFill>
                <a:latin typeface="Trebuchet MS" pitchFamily="34" charset="0"/>
              </a:rPr>
              <a:t>Competitive labour force</a:t>
            </a:r>
            <a:endParaRPr lang="en-US" sz="2200" dirty="0">
              <a:solidFill>
                <a:srgbClr val="C00000"/>
              </a:solidFill>
              <a:latin typeface="Trebuchet MS" pitchFamily="34" charset="0"/>
            </a:endParaRPr>
          </a:p>
        </p:txBody>
      </p:sp>
      <p:sp>
        <p:nvSpPr>
          <p:cNvPr id="11" name="Rectangle 10"/>
          <p:cNvSpPr/>
          <p:nvPr/>
        </p:nvSpPr>
        <p:spPr>
          <a:xfrm>
            <a:off x="899592" y="476672"/>
            <a:ext cx="7776864" cy="1077218"/>
          </a:xfrm>
          <a:prstGeom prst="rect">
            <a:avLst/>
          </a:prstGeom>
        </p:spPr>
        <p:txBody>
          <a:bodyPr wrap="square">
            <a:spAutoFit/>
          </a:bodyPr>
          <a:lstStyle/>
          <a:p>
            <a:pPr algn="just"/>
            <a:r>
              <a:rPr lang="en-GB" sz="1600" dirty="0" smtClean="0"/>
              <a:t>Each year the World Economic Forum has published  The Global Competitiveness Report</a:t>
            </a:r>
            <a:r>
              <a:rPr lang="bs-Latn-BA" sz="1600" dirty="0" smtClean="0"/>
              <a:t>.</a:t>
            </a:r>
            <a:r>
              <a:rPr lang="en-GB" sz="1600" dirty="0" smtClean="0"/>
              <a:t> Bosnia and Herzegovina's </a:t>
            </a:r>
            <a:r>
              <a:rPr lang="bs-Latn-BA" sz="1600" dirty="0" smtClean="0"/>
              <a:t> Availability of Scientists and Engineers </a:t>
            </a:r>
            <a:r>
              <a:rPr lang="en-GB" sz="1600" dirty="0" smtClean="0"/>
              <a:t>Index for 201</a:t>
            </a:r>
            <a:r>
              <a:rPr lang="bs-Latn-BA" sz="1600" dirty="0" smtClean="0"/>
              <a:t>3</a:t>
            </a:r>
            <a:r>
              <a:rPr lang="en-GB" sz="1600" dirty="0" smtClean="0"/>
              <a:t> is </a:t>
            </a:r>
            <a:r>
              <a:rPr lang="bs-Latn-BA" sz="1600" dirty="0" smtClean="0"/>
              <a:t>4.7</a:t>
            </a:r>
            <a:r>
              <a:rPr lang="en-GB" sz="1600" dirty="0" smtClean="0"/>
              <a:t>, which gives the country a rank of </a:t>
            </a:r>
            <a:r>
              <a:rPr lang="bs-Latn-BA" sz="1600" b="1" dirty="0" smtClean="0"/>
              <a:t>27</a:t>
            </a:r>
            <a:r>
              <a:rPr lang="en-GB" sz="1600" b="1" dirty="0" smtClean="0"/>
              <a:t> out of 14</a:t>
            </a:r>
            <a:r>
              <a:rPr lang="bs-Latn-BA" sz="1600" b="1" dirty="0" smtClean="0"/>
              <a:t>8</a:t>
            </a:r>
            <a:r>
              <a:rPr lang="en-GB" sz="1600" b="1" dirty="0" smtClean="0"/>
              <a:t> </a:t>
            </a:r>
            <a:r>
              <a:rPr lang="en-GB" sz="1600" dirty="0" smtClean="0"/>
              <a:t>countries with comparable data</a:t>
            </a:r>
            <a:r>
              <a:rPr lang="bs-Latn-BA" sz="1600" dirty="0" smtClean="0"/>
              <a:t> (the best rank in Region).</a:t>
            </a:r>
            <a:endParaRPr lang="en-US" sz="1600" dirty="0"/>
          </a:p>
        </p:txBody>
      </p:sp>
      <p:sp>
        <p:nvSpPr>
          <p:cNvPr id="1025" name="Rectangle 1"/>
          <p:cNvSpPr>
            <a:spLocks noChangeArrowheads="1"/>
          </p:cNvSpPr>
          <p:nvPr/>
        </p:nvSpPr>
        <p:spPr bwMode="auto">
          <a:xfrm>
            <a:off x="1043608" y="5468955"/>
            <a:ext cx="777686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n-GB" sz="1600" b="0" i="0" u="none" strike="noStrike" cap="none" normalizeH="0" baseline="0" dirty="0" smtClean="0">
                <a:ln>
                  <a:noFill/>
                </a:ln>
                <a:effectLst/>
                <a:ea typeface="Times New Roman" pitchFamily="18" charset="0"/>
                <a:cs typeface="HelveticaNeueLT Pro 65 Md"/>
              </a:rPr>
              <a:t>Bosnia and Herzegovina's Quality of math and science education Index for 201</a:t>
            </a:r>
            <a:r>
              <a:rPr kumimoji="0" lang="bs-Latn-BA" sz="1600" b="0" i="0" u="none" strike="noStrike" cap="none" normalizeH="0" baseline="0" dirty="0" smtClean="0">
                <a:ln>
                  <a:noFill/>
                </a:ln>
                <a:effectLst/>
                <a:ea typeface="Times New Roman" pitchFamily="18" charset="0"/>
                <a:cs typeface="HelveticaNeueLT Pro 65 Md"/>
              </a:rPr>
              <a:t>3</a:t>
            </a:r>
            <a:r>
              <a:rPr kumimoji="0" lang="en-GB" sz="1600" b="0" i="0" u="none" strike="noStrike" cap="none" normalizeH="0" baseline="0" dirty="0" smtClean="0">
                <a:ln>
                  <a:noFill/>
                </a:ln>
                <a:effectLst/>
                <a:ea typeface="Times New Roman" pitchFamily="18" charset="0"/>
                <a:cs typeface="HelveticaNeueLT Pro 65 Md"/>
              </a:rPr>
              <a:t> is </a:t>
            </a:r>
            <a:r>
              <a:rPr kumimoji="0" lang="bs-Latn-BA" sz="1600" b="0" i="0" u="none" strike="noStrike" cap="none" normalizeH="0" baseline="0" dirty="0" smtClean="0">
                <a:ln>
                  <a:noFill/>
                </a:ln>
                <a:effectLst/>
                <a:ea typeface="Times New Roman" pitchFamily="18" charset="0"/>
                <a:cs typeface="HelveticaNeueLT Pro 65 Md"/>
              </a:rPr>
              <a:t>5,4</a:t>
            </a:r>
            <a:r>
              <a:rPr kumimoji="0" lang="en-GB" sz="1600" b="0" i="0" u="none" strike="noStrike" cap="none" normalizeH="0" baseline="0" dirty="0" smtClean="0">
                <a:ln>
                  <a:noFill/>
                </a:ln>
                <a:effectLst/>
                <a:ea typeface="Times New Roman" pitchFamily="18" charset="0"/>
                <a:cs typeface="HelveticaNeueLT Pro 65 Md"/>
              </a:rPr>
              <a:t>(World Economic Forum - </a:t>
            </a:r>
            <a:r>
              <a:rPr lang="en-GB" sz="1600" dirty="0" smtClean="0"/>
              <a:t> The Global Competitiveness Report</a:t>
            </a:r>
            <a:r>
              <a:rPr lang="bs-Latn-BA" sz="1600" dirty="0" smtClean="0"/>
              <a:t>. 2013-2014</a:t>
            </a:r>
            <a:r>
              <a:rPr kumimoji="0" lang="en-GB" sz="1600" b="0" i="0" u="none" strike="noStrike" cap="none" normalizeH="0" baseline="0" dirty="0" smtClean="0">
                <a:ln>
                  <a:noFill/>
                </a:ln>
                <a:effectLst/>
                <a:ea typeface="Times New Roman" pitchFamily="18" charset="0"/>
                <a:cs typeface="HelveticaNeueLT Pro 65 Md"/>
              </a:rPr>
              <a:t>), which gives the country a rank of </a:t>
            </a:r>
            <a:r>
              <a:rPr kumimoji="0" lang="bs-Latn-BA" sz="1600" b="1" i="0" u="none" strike="noStrike" cap="none" normalizeH="0" baseline="0" dirty="0" smtClean="0">
                <a:ln>
                  <a:noFill/>
                </a:ln>
                <a:effectLst/>
                <a:ea typeface="Times New Roman" pitchFamily="18" charset="0"/>
                <a:cs typeface="HelveticaNeueLT Pro 65 Md"/>
              </a:rPr>
              <a:t>13 </a:t>
            </a:r>
            <a:r>
              <a:rPr kumimoji="0" lang="en-GB" sz="1600" b="1" i="0" u="none" strike="noStrike" cap="none" normalizeH="0" baseline="0" dirty="0" smtClean="0">
                <a:ln>
                  <a:noFill/>
                </a:ln>
                <a:effectLst/>
                <a:ea typeface="Times New Roman" pitchFamily="18" charset="0"/>
                <a:cs typeface="HelveticaNeueLT Pro 65 Md"/>
              </a:rPr>
              <a:t>out of 14</a:t>
            </a:r>
            <a:r>
              <a:rPr kumimoji="0" lang="bs-Latn-BA" sz="1600" b="1" i="0" u="none" strike="noStrike" cap="none" normalizeH="0" baseline="0" dirty="0" smtClean="0">
                <a:ln>
                  <a:noFill/>
                </a:ln>
                <a:effectLst/>
                <a:ea typeface="Times New Roman" pitchFamily="18" charset="0"/>
                <a:cs typeface="HelveticaNeueLT Pro 65 Md"/>
              </a:rPr>
              <a:t>8</a:t>
            </a:r>
            <a:r>
              <a:rPr kumimoji="0" lang="en-GB" sz="1600" b="1" i="0" u="none" strike="noStrike" cap="none" normalizeH="0" baseline="0" dirty="0" smtClean="0">
                <a:ln>
                  <a:noFill/>
                </a:ln>
                <a:effectLst/>
                <a:ea typeface="Times New Roman" pitchFamily="18" charset="0"/>
                <a:cs typeface="HelveticaNeueLT Pro 65 Md"/>
              </a:rPr>
              <a:t> </a:t>
            </a:r>
            <a:r>
              <a:rPr kumimoji="0" lang="en-GB" sz="1600" b="0" i="0" u="none" strike="noStrike" cap="none" normalizeH="0" baseline="0" dirty="0" smtClean="0">
                <a:ln>
                  <a:noFill/>
                </a:ln>
                <a:effectLst/>
                <a:ea typeface="Times New Roman" pitchFamily="18" charset="0"/>
                <a:cs typeface="HelveticaNeueLT Pro 65 Md"/>
              </a:rPr>
              <a:t>countries with comparable data. </a:t>
            </a:r>
            <a:r>
              <a:rPr lang="en-US" sz="1600" dirty="0" smtClean="0"/>
              <a:t>Bosnia and Herzegovina's  Quality of management schools Index for 2013 is 4.7, which gives the country a rank of </a:t>
            </a:r>
            <a:r>
              <a:rPr lang="en-US" sz="1600" b="1" dirty="0" smtClean="0"/>
              <a:t>41 out of 148</a:t>
            </a:r>
            <a:r>
              <a:rPr lang="en-US" sz="1600" dirty="0" smtClean="0"/>
              <a:t> countries (also, the best rank in Region). </a:t>
            </a:r>
            <a:endParaRPr kumimoji="0" lang="en-GB" sz="1600" b="0" i="0" u="none" strike="noStrike" cap="none" normalizeH="0" baseline="0" dirty="0" smtClean="0">
              <a:ln>
                <a:noFill/>
              </a:ln>
              <a:effectLst/>
            </a:endParaRPr>
          </a:p>
        </p:txBody>
      </p:sp>
      <p:sp>
        <p:nvSpPr>
          <p:cNvPr id="1026" name="Rectangle 2"/>
          <p:cNvSpPr>
            <a:spLocks noChangeArrowheads="1"/>
          </p:cNvSpPr>
          <p:nvPr/>
        </p:nvSpPr>
        <p:spPr bwMode="auto">
          <a:xfrm>
            <a:off x="1043608" y="5239154"/>
            <a:ext cx="468052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900" b="0" i="0" u="none" strike="noStrike" cap="none" normalizeH="0" baseline="0" dirty="0" smtClean="0">
                <a:ln>
                  <a:noFill/>
                </a:ln>
                <a:solidFill>
                  <a:schemeClr val="tx1"/>
                </a:solidFill>
                <a:effectLst/>
                <a:latin typeface="+mj-lt"/>
                <a:ea typeface="Times New Roman" pitchFamily="18" charset="0"/>
                <a:cs typeface="Times New Roman" pitchFamily="18" charset="0"/>
              </a:rPr>
              <a:t>S</a:t>
            </a:r>
            <a:r>
              <a:rPr kumimoji="0" lang="hr-HR" sz="900" b="0" i="0" u="none" strike="noStrike" cap="none" normalizeH="0" baseline="0" dirty="0" smtClean="0" bmk="">
                <a:ln>
                  <a:noFill/>
                </a:ln>
                <a:solidFill>
                  <a:schemeClr val="tx1"/>
                </a:solidFill>
                <a:effectLst/>
                <a:latin typeface="+mj-lt"/>
                <a:ea typeface="Times New Roman" pitchFamily="18" charset="0"/>
                <a:cs typeface="Times New Roman" pitchFamily="18" charset="0"/>
              </a:rPr>
              <a:t>ource: </a:t>
            </a:r>
            <a:r>
              <a:rPr kumimoji="0" lang="en-GB" sz="900" b="0" i="0" u="none" strike="noStrike" cap="none" normalizeH="0" baseline="0" dirty="0" smtClean="0" bmk="_Toc345070030">
                <a:ln>
                  <a:noFill/>
                </a:ln>
                <a:solidFill>
                  <a:schemeClr val="tx1"/>
                </a:solidFill>
                <a:effectLst/>
                <a:latin typeface="+mj-lt"/>
                <a:ea typeface="Times New Roman" pitchFamily="18" charset="0"/>
                <a:cs typeface="Times New Roman" pitchFamily="18" charset="0"/>
              </a:rPr>
              <a:t>The Global Competitiveness Report 201</a:t>
            </a:r>
            <a:r>
              <a:rPr kumimoji="0" lang="bs-Latn-BA" sz="900" b="0" i="0" u="none" strike="noStrike" cap="none" normalizeH="0" baseline="0" dirty="0" smtClean="0" bmk="_Toc345070030">
                <a:ln>
                  <a:noFill/>
                </a:ln>
                <a:solidFill>
                  <a:schemeClr val="tx1"/>
                </a:solidFill>
                <a:effectLst/>
                <a:latin typeface="+mj-lt"/>
                <a:ea typeface="Times New Roman" pitchFamily="18" charset="0"/>
                <a:cs typeface="Times New Roman" pitchFamily="18" charset="0"/>
              </a:rPr>
              <a:t>3</a:t>
            </a:r>
            <a:r>
              <a:rPr kumimoji="0" lang="en-GB" sz="900" b="0" i="0" u="none" strike="noStrike" cap="none" normalizeH="0" baseline="0" dirty="0" smtClean="0" bmk="_Toc345070030">
                <a:ln>
                  <a:noFill/>
                </a:ln>
                <a:solidFill>
                  <a:schemeClr val="tx1"/>
                </a:solidFill>
                <a:effectLst/>
                <a:latin typeface="+mj-lt"/>
                <a:ea typeface="Times New Roman" pitchFamily="18" charset="0"/>
                <a:cs typeface="Times New Roman" pitchFamily="18" charset="0"/>
              </a:rPr>
              <a:t>-201</a:t>
            </a:r>
            <a:r>
              <a:rPr kumimoji="0" lang="bs-Latn-BA" sz="900" b="0" i="0" u="none" strike="noStrike" cap="none" normalizeH="0" baseline="0" dirty="0" smtClean="0" bmk="_Toc345070030">
                <a:ln>
                  <a:noFill/>
                </a:ln>
                <a:solidFill>
                  <a:schemeClr val="tx1"/>
                </a:solidFill>
                <a:effectLst/>
                <a:latin typeface="+mj-lt"/>
                <a:ea typeface="Times New Roman" pitchFamily="18" charset="0"/>
                <a:cs typeface="Times New Roman" pitchFamily="18" charset="0"/>
              </a:rPr>
              <a:t>4</a:t>
            </a:r>
            <a:r>
              <a:rPr kumimoji="0" lang="en-GB" sz="900" b="0" i="0" u="none" strike="noStrike" cap="none" normalizeH="0" baseline="0" dirty="0" smtClean="0" bmk="_Toc345070030">
                <a:ln>
                  <a:noFill/>
                </a:ln>
                <a:solidFill>
                  <a:schemeClr val="tx1"/>
                </a:solidFill>
                <a:effectLst/>
                <a:latin typeface="+mj-lt"/>
                <a:ea typeface="Times New Roman" pitchFamily="18" charset="0"/>
                <a:cs typeface="Times New Roman" pitchFamily="18" charset="0"/>
              </a:rPr>
              <a:t>, WEF World Economic Forum</a:t>
            </a:r>
            <a:endParaRPr kumimoji="0" lang="en-GB" sz="900" b="0" i="0" u="none" strike="noStrike" cap="none" normalizeH="0" baseline="0" dirty="0" smtClean="0">
              <a:ln>
                <a:noFill/>
              </a:ln>
              <a:solidFill>
                <a:schemeClr val="tx1"/>
              </a:solidFill>
              <a:effectLst/>
              <a:latin typeface="+mj-lt"/>
            </a:endParaRPr>
          </a:p>
        </p:txBody>
      </p:sp>
      <p:graphicFrame>
        <p:nvGraphicFramePr>
          <p:cNvPr id="10" name="Chart 9"/>
          <p:cNvGraphicFramePr/>
          <p:nvPr>
            <p:extLst>
              <p:ext uri="{D42A27DB-BD31-4B8C-83A1-F6EECF244321}">
                <p14:modId xmlns:p14="http://schemas.microsoft.com/office/powerpoint/2010/main" val="1543719191"/>
              </p:ext>
            </p:extLst>
          </p:nvPr>
        </p:nvGraphicFramePr>
        <p:xfrm>
          <a:off x="1187624" y="1556792"/>
          <a:ext cx="6912768" cy="360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4501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haris.tiro\Desktop\pozadi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0"/>
            <a:ext cx="921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6200000">
            <a:off x="-2639832" y="3152001"/>
            <a:ext cx="6048671" cy="553998"/>
          </a:xfrm>
          <a:prstGeom prst="rect">
            <a:avLst/>
          </a:prstGeom>
          <a:noFill/>
        </p:spPr>
        <p:txBody>
          <a:bodyPr wrap="square" rtlCol="0">
            <a:spAutoFit/>
          </a:bodyPr>
          <a:lstStyle/>
          <a:p>
            <a:r>
              <a:rPr lang="bs-Latn-BA" sz="3000" dirty="0" smtClean="0">
                <a:solidFill>
                  <a:srgbClr val="FFFF00"/>
                </a:solidFill>
                <a:latin typeface="Trebuchet MS" pitchFamily="34" charset="0"/>
              </a:rPr>
              <a:t>www.fipa.gov.ba</a:t>
            </a:r>
            <a:endParaRPr lang="en-US" sz="3000" dirty="0">
              <a:solidFill>
                <a:srgbClr val="FFFF00"/>
              </a:solidFill>
              <a:latin typeface="Trebuchet MS" pitchFamily="34" charset="0"/>
            </a:endParaRPr>
          </a:p>
        </p:txBody>
      </p:sp>
      <p:sp>
        <p:nvSpPr>
          <p:cNvPr id="2" name="TextBox 1"/>
          <p:cNvSpPr txBox="1"/>
          <p:nvPr/>
        </p:nvSpPr>
        <p:spPr>
          <a:xfrm>
            <a:off x="899592" y="404664"/>
            <a:ext cx="8064896" cy="552459"/>
          </a:xfrm>
          <a:prstGeom prst="rect">
            <a:avLst/>
          </a:prstGeom>
          <a:noFill/>
        </p:spPr>
        <p:txBody>
          <a:bodyPr wrap="square" rtlCol="0">
            <a:spAutoFit/>
          </a:bodyPr>
          <a:lstStyle/>
          <a:p>
            <a:pPr marL="457200" indent="-457200">
              <a:lnSpc>
                <a:spcPct val="125000"/>
              </a:lnSpc>
              <a:spcBef>
                <a:spcPct val="30000"/>
              </a:spcBef>
              <a:buClr>
                <a:schemeClr val="tx1"/>
              </a:buClr>
            </a:pPr>
            <a:r>
              <a:rPr lang="bs-Latn-BA" altLang="ja-JP" sz="1400" b="1" dirty="0">
                <a:latin typeface="Trebuchet MS" pitchFamily="34" charset="0"/>
                <a:ea typeface="ＭＳ Ｐゴシック" charset="-128"/>
              </a:rPr>
              <a:t>E</a:t>
            </a:r>
            <a:r>
              <a:rPr lang="bs-Latn-BA" altLang="ja-JP" sz="1400" b="1" dirty="0" smtClean="0">
                <a:latin typeface="Trebuchet MS" pitchFamily="34" charset="0"/>
                <a:ea typeface="ＭＳ Ｐゴシック" charset="-128"/>
              </a:rPr>
              <a:t>lectricity prices for medium size industries in 2015</a:t>
            </a:r>
            <a:r>
              <a:rPr lang="bs-Latn-BA" sz="1400" b="1" dirty="0" smtClean="0">
                <a:latin typeface="Trebuchet MS" pitchFamily="34" charset="0"/>
              </a:rPr>
              <a:t> - </a:t>
            </a:r>
            <a:r>
              <a:rPr lang="en-US" sz="1400" b="1" dirty="0" smtClean="0">
                <a:latin typeface="Trebuchet MS" pitchFamily="34" charset="0"/>
              </a:rPr>
              <a:t>€/kWh</a:t>
            </a:r>
            <a:r>
              <a:rPr lang="bs-Latn-BA" sz="1400" b="1" dirty="0" smtClean="0">
                <a:latin typeface="Trebuchet MS" pitchFamily="34" charset="0"/>
              </a:rPr>
              <a:t>              </a:t>
            </a:r>
          </a:p>
          <a:p>
            <a:pPr marL="457200" indent="-457200">
              <a:lnSpc>
                <a:spcPct val="125000"/>
              </a:lnSpc>
              <a:spcBef>
                <a:spcPct val="30000"/>
              </a:spcBef>
              <a:buClr>
                <a:schemeClr val="tx1"/>
              </a:buClr>
            </a:pPr>
            <a:r>
              <a:rPr lang="bs-Latn-BA" sz="800" b="1" dirty="0">
                <a:latin typeface="Trebuchet MS" pitchFamily="34" charset="0"/>
              </a:rPr>
              <a:t>Source:http://</a:t>
            </a:r>
            <a:r>
              <a:rPr lang="bs-Latn-BA" sz="800" b="1" dirty="0" smtClean="0">
                <a:latin typeface="Trebuchet MS" pitchFamily="34" charset="0"/>
              </a:rPr>
              <a:t>ec.europa.eu/</a:t>
            </a:r>
            <a:endParaRPr lang="bs-Latn-BA" altLang="ja-JP" sz="800" b="1" dirty="0" smtClean="0">
              <a:latin typeface="Trebuchet MS" pitchFamily="34" charset="0"/>
              <a:ea typeface="ＭＳ Ｐゴシック" charset="-128"/>
            </a:endParaRPr>
          </a:p>
        </p:txBody>
      </p:sp>
      <p:sp>
        <p:nvSpPr>
          <p:cNvPr id="3" name="Rectangle 2"/>
          <p:cNvSpPr/>
          <p:nvPr/>
        </p:nvSpPr>
        <p:spPr>
          <a:xfrm>
            <a:off x="1619672" y="0"/>
            <a:ext cx="6480720" cy="430887"/>
          </a:xfrm>
          <a:prstGeom prst="rect">
            <a:avLst/>
          </a:prstGeom>
        </p:spPr>
        <p:txBody>
          <a:bodyPr wrap="square">
            <a:spAutoFit/>
          </a:bodyPr>
          <a:lstStyle/>
          <a:p>
            <a:r>
              <a:rPr lang="bs-Latn-BA" sz="2200" dirty="0">
                <a:solidFill>
                  <a:srgbClr val="C00000"/>
                </a:solidFill>
                <a:latin typeface="Trebuchet MS" pitchFamily="34" charset="0"/>
              </a:rPr>
              <a:t>Operating costs – significantly lower than in EU</a:t>
            </a:r>
            <a:endParaRPr lang="en-US" sz="2200" dirty="0">
              <a:solidFill>
                <a:srgbClr val="C00000"/>
              </a:solidFill>
              <a:latin typeface="Trebuchet MS" pitchFamily="34" charset="0"/>
            </a:endParaRPr>
          </a:p>
        </p:txBody>
      </p:sp>
      <p:sp>
        <p:nvSpPr>
          <p:cNvPr id="9" name="Rectangle 8"/>
          <p:cNvSpPr/>
          <p:nvPr/>
        </p:nvSpPr>
        <p:spPr>
          <a:xfrm>
            <a:off x="899592" y="5089977"/>
            <a:ext cx="8244408" cy="1723549"/>
          </a:xfrm>
          <a:prstGeom prst="rect">
            <a:avLst/>
          </a:prstGeom>
        </p:spPr>
        <p:txBody>
          <a:bodyPr wrap="square" anchor="ctr">
            <a:spAutoFit/>
          </a:bodyPr>
          <a:lstStyle/>
          <a:p>
            <a:r>
              <a:rPr lang="en-US" sz="1200" i="1" dirty="0"/>
              <a:t>Prices of real estate always depend on a number of factors such as: location, condition and equipment, age, current market </a:t>
            </a:r>
            <a:r>
              <a:rPr lang="en-US" sz="1200" i="1" dirty="0" smtClean="0"/>
              <a:t>situation.</a:t>
            </a:r>
            <a:r>
              <a:rPr lang="bs-Latn-BA" sz="1200" i="1" dirty="0" smtClean="0"/>
              <a:t> </a:t>
            </a:r>
            <a:r>
              <a:rPr lang="en-US" sz="1200" dirty="0" smtClean="0"/>
              <a:t>Prices </a:t>
            </a:r>
            <a:r>
              <a:rPr lang="en-US" sz="1200" dirty="0"/>
              <a:t>of buying/leasing office space are ranging as follows:</a:t>
            </a:r>
          </a:p>
          <a:p>
            <a:r>
              <a:rPr lang="en-US" sz="1200" b="1" dirty="0"/>
              <a:t>Leasing office space </a:t>
            </a:r>
            <a:r>
              <a:rPr lang="en-US" sz="1200" dirty="0"/>
              <a:t>(without ground floor</a:t>
            </a:r>
            <a:r>
              <a:rPr lang="en-US" sz="1200" dirty="0" smtClean="0"/>
              <a:t>):</a:t>
            </a:r>
            <a:r>
              <a:rPr lang="bs-Latn-BA" sz="1200" dirty="0" smtClean="0"/>
              <a:t> </a:t>
            </a:r>
            <a:r>
              <a:rPr lang="en-US" sz="1200" dirty="0" smtClean="0"/>
              <a:t>5 </a:t>
            </a:r>
            <a:r>
              <a:rPr lang="en-US" sz="1200" dirty="0"/>
              <a:t>EUR/m</a:t>
            </a:r>
            <a:r>
              <a:rPr lang="en-US" sz="1200" baseline="30000" dirty="0"/>
              <a:t>2</a:t>
            </a:r>
            <a:r>
              <a:rPr lang="en-US" sz="1200" dirty="0"/>
              <a:t> – 20 EUR/m</a:t>
            </a:r>
            <a:r>
              <a:rPr lang="en-US" sz="1200" baseline="30000" dirty="0"/>
              <a:t>2</a:t>
            </a:r>
            <a:r>
              <a:rPr lang="en-US" sz="1200" dirty="0"/>
              <a:t> per month</a:t>
            </a:r>
          </a:p>
          <a:p>
            <a:r>
              <a:rPr lang="en-US" sz="1200" b="1" dirty="0"/>
              <a:t>Buying office space</a:t>
            </a:r>
            <a:r>
              <a:rPr lang="en-US" sz="1200" dirty="0"/>
              <a:t>:</a:t>
            </a:r>
          </a:p>
          <a:p>
            <a:r>
              <a:rPr lang="en-US" sz="1200" dirty="0"/>
              <a:t>Central position 1,500 EUR/m</a:t>
            </a:r>
            <a:r>
              <a:rPr lang="en-US" sz="1200" baseline="30000" dirty="0"/>
              <a:t>2</a:t>
            </a:r>
            <a:r>
              <a:rPr lang="en-US" sz="1200" dirty="0"/>
              <a:t> – 3,000 </a:t>
            </a:r>
            <a:r>
              <a:rPr lang="en-US" sz="1200" dirty="0" smtClean="0"/>
              <a:t>EUR/m</a:t>
            </a:r>
            <a:r>
              <a:rPr lang="en-US" sz="1200" baseline="30000" dirty="0" smtClean="0"/>
              <a:t>2</a:t>
            </a:r>
            <a:r>
              <a:rPr lang="bs-Latn-BA" sz="1200" dirty="0"/>
              <a:t> </a:t>
            </a:r>
            <a:r>
              <a:rPr lang="bs-Latn-BA" sz="1200" dirty="0" smtClean="0"/>
              <a:t>; </a:t>
            </a:r>
            <a:r>
              <a:rPr lang="en-US" sz="1200" dirty="0" smtClean="0"/>
              <a:t>Peripheral </a:t>
            </a:r>
            <a:r>
              <a:rPr lang="en-US" sz="1200" dirty="0"/>
              <a:t>position 500 EUR/m</a:t>
            </a:r>
            <a:r>
              <a:rPr lang="en-US" sz="1200" baseline="30000" dirty="0"/>
              <a:t>2</a:t>
            </a:r>
            <a:r>
              <a:rPr lang="en-US" sz="1200" dirty="0"/>
              <a:t> – 2,000 EUR/m</a:t>
            </a:r>
            <a:r>
              <a:rPr lang="en-US" sz="1200" baseline="30000" dirty="0"/>
              <a:t>2</a:t>
            </a:r>
            <a:endParaRPr lang="en-US" sz="1200" dirty="0"/>
          </a:p>
          <a:p>
            <a:r>
              <a:rPr lang="en-US" sz="1200" b="1" dirty="0"/>
              <a:t>Price of agricultural land</a:t>
            </a:r>
            <a:r>
              <a:rPr lang="en-US" sz="1200" dirty="0"/>
              <a:t>: 2 EUR/m</a:t>
            </a:r>
            <a:r>
              <a:rPr lang="en-US" sz="1200" baseline="30000" dirty="0"/>
              <a:t>2</a:t>
            </a:r>
            <a:r>
              <a:rPr lang="en-US" sz="1200" dirty="0"/>
              <a:t> – 25 </a:t>
            </a:r>
            <a:r>
              <a:rPr lang="en-US" sz="1200" dirty="0" smtClean="0"/>
              <a:t>EUR/m</a:t>
            </a:r>
            <a:r>
              <a:rPr lang="en-US" sz="1200" baseline="30000" dirty="0" smtClean="0"/>
              <a:t>2</a:t>
            </a:r>
            <a:r>
              <a:rPr lang="bs-Latn-BA" sz="1200" dirty="0"/>
              <a:t> </a:t>
            </a:r>
            <a:r>
              <a:rPr lang="bs-Latn-BA" sz="1200" dirty="0" smtClean="0"/>
              <a:t>; </a:t>
            </a:r>
            <a:r>
              <a:rPr lang="en-US" sz="1200" b="1" dirty="0" smtClean="0"/>
              <a:t>Price </a:t>
            </a:r>
            <a:r>
              <a:rPr lang="en-US" sz="1200" b="1" dirty="0"/>
              <a:t>of construction land</a:t>
            </a:r>
            <a:r>
              <a:rPr lang="en-US" sz="1200" dirty="0"/>
              <a:t>: 25 EUR/m</a:t>
            </a:r>
            <a:r>
              <a:rPr lang="en-US" sz="1200" baseline="30000" dirty="0"/>
              <a:t>2</a:t>
            </a:r>
            <a:r>
              <a:rPr lang="en-US" sz="1200" dirty="0"/>
              <a:t> – 700 EUR/m</a:t>
            </a:r>
            <a:r>
              <a:rPr lang="en-US" sz="1200" baseline="30000" dirty="0"/>
              <a:t>2</a:t>
            </a:r>
            <a:endParaRPr lang="en-US" sz="1200" dirty="0"/>
          </a:p>
          <a:p>
            <a:r>
              <a:rPr lang="en-US" sz="1200" b="1" dirty="0"/>
              <a:t>Prices of leasing/buying workshop (production building) </a:t>
            </a:r>
            <a:r>
              <a:rPr lang="en-US" sz="1200" dirty="0" smtClean="0"/>
              <a:t>are:</a:t>
            </a:r>
            <a:r>
              <a:rPr lang="bs-Latn-BA" sz="1200" dirty="0" smtClean="0"/>
              <a:t> </a:t>
            </a:r>
            <a:r>
              <a:rPr lang="en-US" sz="1200" dirty="0" smtClean="0"/>
              <a:t>Leasing </a:t>
            </a:r>
            <a:r>
              <a:rPr lang="en-US" sz="1200" dirty="0"/>
              <a:t>production building: 2 EUR/m</a:t>
            </a:r>
            <a:r>
              <a:rPr lang="en-US" sz="1200" baseline="30000" dirty="0"/>
              <a:t>2</a:t>
            </a:r>
            <a:r>
              <a:rPr lang="en-US" sz="1200" dirty="0"/>
              <a:t> – 10 EUR/m</a:t>
            </a:r>
            <a:r>
              <a:rPr lang="en-US" sz="1200" baseline="30000" dirty="0"/>
              <a:t>2</a:t>
            </a:r>
            <a:r>
              <a:rPr lang="en-US" sz="1200" dirty="0"/>
              <a:t> per month</a:t>
            </a:r>
          </a:p>
          <a:p>
            <a:r>
              <a:rPr lang="en-US" sz="1200" dirty="0"/>
              <a:t>Buying production building: 50 EUR/m</a:t>
            </a:r>
            <a:r>
              <a:rPr lang="en-US" sz="1200" baseline="30000" dirty="0"/>
              <a:t>2</a:t>
            </a:r>
            <a:r>
              <a:rPr lang="en-US" sz="1200" dirty="0"/>
              <a:t> – 1,000 EUR/m</a:t>
            </a:r>
            <a:r>
              <a:rPr lang="en-US" sz="1200" baseline="30000" dirty="0"/>
              <a:t>2</a:t>
            </a:r>
            <a:endParaRPr lang="en-US" sz="1200" dirty="0"/>
          </a:p>
          <a:p>
            <a:r>
              <a:rPr lang="en-US" sz="1000" dirty="0" smtClean="0">
                <a:solidFill>
                  <a:prstClr val="black"/>
                </a:solidFill>
                <a:cs typeface="Arial" charset="0"/>
              </a:rPr>
              <a:t>Source: Real Estate Agencies</a:t>
            </a:r>
            <a:endParaRPr lang="en-US" sz="1000" dirty="0">
              <a:solidFill>
                <a:prstClr val="black"/>
              </a:solidFill>
              <a:cs typeface="Arial" charset="0"/>
            </a:endParaRPr>
          </a:p>
        </p:txBody>
      </p:sp>
      <p:graphicFrame>
        <p:nvGraphicFramePr>
          <p:cNvPr id="8" name="Chart 7"/>
          <p:cNvGraphicFramePr>
            <a:graphicFrameLocks/>
          </p:cNvGraphicFramePr>
          <p:nvPr>
            <p:extLst>
              <p:ext uri="{D42A27DB-BD31-4B8C-83A1-F6EECF244321}">
                <p14:modId xmlns:p14="http://schemas.microsoft.com/office/powerpoint/2010/main" val="1547521068"/>
              </p:ext>
            </p:extLst>
          </p:nvPr>
        </p:nvGraphicFramePr>
        <p:xfrm>
          <a:off x="971600" y="957125"/>
          <a:ext cx="7920880" cy="4056052"/>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Arrow Connector 9"/>
          <p:cNvCxnSpPr/>
          <p:nvPr/>
        </p:nvCxnSpPr>
        <p:spPr>
          <a:xfrm>
            <a:off x="3131840" y="1700808"/>
            <a:ext cx="0" cy="3600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5500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4208" y="3789040"/>
            <a:ext cx="4252144" cy="296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4" descr="C:\Documents and Settings\haris.tiro\Desktop\pozadi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Rectangle 10"/>
          <p:cNvSpPr>
            <a:spLocks noChangeArrowheads="1"/>
          </p:cNvSpPr>
          <p:nvPr/>
        </p:nvSpPr>
        <p:spPr bwMode="auto">
          <a:xfrm>
            <a:off x="1116013" y="188913"/>
            <a:ext cx="70563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en-GB" altLang="en-US" sz="3000" b="1" dirty="0">
                <a:solidFill>
                  <a:schemeClr val="bg1"/>
                </a:solidFill>
                <a:latin typeface="Calibri" pitchFamily="34" charset="0"/>
              </a:rPr>
              <a:t>Recognitions</a:t>
            </a:r>
          </a:p>
        </p:txBody>
      </p:sp>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251520" y="908720"/>
            <a:ext cx="4320480" cy="2592288"/>
          </a:xfrm>
          <a:prstGeom prst="rect">
            <a:avLst/>
          </a:prstGeom>
          <a:noFill/>
          <a:ln>
            <a:solidFill>
              <a:srgbClr val="FF0000"/>
            </a:solidFill>
          </a:ln>
        </p:spPr>
      </p:pic>
      <p:pic>
        <p:nvPicPr>
          <p:cNvPr id="10" name="Picture 9" descr="http://www.fipa.gov.ba/images/SarajevofDi.jpg"/>
          <p:cNvPicPr/>
          <p:nvPr/>
        </p:nvPicPr>
        <p:blipFill>
          <a:blip r:embed="rId5">
            <a:extLst>
              <a:ext uri="{28A0092B-C50C-407E-A947-70E740481C1C}">
                <a14:useLocalDpi xmlns:a14="http://schemas.microsoft.com/office/drawing/2010/main" val="0"/>
              </a:ext>
            </a:extLst>
          </a:blip>
          <a:srcRect/>
          <a:stretch>
            <a:fillRect/>
          </a:stretch>
        </p:blipFill>
        <p:spPr bwMode="auto">
          <a:xfrm>
            <a:off x="4644207" y="905062"/>
            <a:ext cx="4252144" cy="2595945"/>
          </a:xfrm>
          <a:prstGeom prst="rect">
            <a:avLst/>
          </a:prstGeom>
          <a:noFill/>
          <a:ln>
            <a:noFill/>
          </a:ln>
        </p:spPr>
      </p:pic>
      <p:pic>
        <p:nvPicPr>
          <p:cNvPr id="11" name="Picture 10" descr="http://www.fipa.gov.ba/images/fdi%202016.jpg?px=518"/>
          <p:cNvPicPr/>
          <p:nvPr/>
        </p:nvPicPr>
        <p:blipFill>
          <a:blip r:embed="rId6">
            <a:extLst>
              <a:ext uri="{28A0092B-C50C-407E-A947-70E740481C1C}">
                <a14:useLocalDpi xmlns:a14="http://schemas.microsoft.com/office/drawing/2010/main" val="0"/>
              </a:ext>
            </a:extLst>
          </a:blip>
          <a:srcRect/>
          <a:stretch>
            <a:fillRect/>
          </a:stretch>
        </p:blipFill>
        <p:spPr bwMode="auto">
          <a:xfrm>
            <a:off x="251520" y="3789040"/>
            <a:ext cx="4320480" cy="2961719"/>
          </a:xfrm>
          <a:prstGeom prst="rect">
            <a:avLst/>
          </a:prstGeom>
          <a:noFill/>
          <a:ln>
            <a:noFill/>
          </a:ln>
        </p:spPr>
      </p:pic>
      <p:cxnSp>
        <p:nvCxnSpPr>
          <p:cNvPr id="15" name="Straight Connector 14"/>
          <p:cNvCxnSpPr/>
          <p:nvPr/>
        </p:nvCxnSpPr>
        <p:spPr>
          <a:xfrm>
            <a:off x="251520" y="2276872"/>
            <a:ext cx="403244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788024" y="2636912"/>
            <a:ext cx="403244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95536" y="5373216"/>
            <a:ext cx="403244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788024" y="6309320"/>
            <a:ext cx="18722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804248" y="6525344"/>
            <a:ext cx="18722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87892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haris.tiro\Desktop\pozadi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755650" y="1268760"/>
            <a:ext cx="7935913" cy="38884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solidFill>
                <a:srgbClr val="002A6C"/>
              </a:solidFill>
            </a:endParaRPr>
          </a:p>
        </p:txBody>
      </p:sp>
      <p:sp>
        <p:nvSpPr>
          <p:cNvPr id="6" name="TextBox 6"/>
          <p:cNvSpPr txBox="1">
            <a:spLocks noChangeArrowheads="1"/>
          </p:cNvSpPr>
          <p:nvPr/>
        </p:nvSpPr>
        <p:spPr bwMode="auto">
          <a:xfrm>
            <a:off x="899592" y="1628798"/>
            <a:ext cx="5904656"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hr-HR" altLang="en-US" sz="2000" dirty="0">
                <a:solidFill>
                  <a:srgbClr val="002A6C"/>
                </a:solidFill>
              </a:rPr>
              <a:t>“...</a:t>
            </a:r>
            <a:r>
              <a:rPr lang="en-US" altLang="en-US" sz="2000" dirty="0">
                <a:solidFill>
                  <a:srgbClr val="002A6C"/>
                </a:solidFill>
              </a:rPr>
              <a:t> </a:t>
            </a:r>
            <a:r>
              <a:rPr lang="hr-HR" altLang="en-US" sz="2000" dirty="0">
                <a:solidFill>
                  <a:srgbClr val="002A6C"/>
                </a:solidFill>
              </a:rPr>
              <a:t>Natron has been one of the most successful privatisations in the country. That has happened not only because it had a very strong, determined and resourceful group behind it, but also because of very sincere dedicated, technically </a:t>
            </a:r>
            <a:r>
              <a:rPr lang="en-US" altLang="en-US" sz="2000" dirty="0">
                <a:solidFill>
                  <a:srgbClr val="002A6C"/>
                </a:solidFill>
              </a:rPr>
              <a:t>competent</a:t>
            </a:r>
            <a:r>
              <a:rPr lang="hr-HR" altLang="en-US" sz="2000" dirty="0">
                <a:solidFill>
                  <a:srgbClr val="002A6C"/>
                </a:solidFill>
              </a:rPr>
              <a:t> workforce in the mill and in the country which delivered the right results once guided properly</a:t>
            </a:r>
            <a:r>
              <a:rPr lang="hr-HR" altLang="en-US" sz="2000" dirty="0" smtClean="0">
                <a:solidFill>
                  <a:srgbClr val="002A6C"/>
                </a:solidFill>
              </a:rPr>
              <a:t>.”</a:t>
            </a:r>
          </a:p>
          <a:p>
            <a:pPr eaLnBrk="1" hangingPunct="1"/>
            <a:endParaRPr lang="hr-HR" altLang="en-US" sz="2000" dirty="0">
              <a:solidFill>
                <a:srgbClr val="002A6C"/>
              </a:solidFill>
            </a:endParaRPr>
          </a:p>
          <a:p>
            <a:pPr eaLnBrk="1" hangingPunct="1"/>
            <a:endParaRPr lang="hr-HR" altLang="en-US" sz="2000" dirty="0">
              <a:solidFill>
                <a:srgbClr val="002A6C"/>
              </a:solidFill>
            </a:endParaRPr>
          </a:p>
          <a:p>
            <a:pPr eaLnBrk="1" hangingPunct="1"/>
            <a:r>
              <a:rPr lang="en-GB" altLang="en-US" sz="2000" dirty="0" err="1">
                <a:solidFill>
                  <a:srgbClr val="002A6C"/>
                </a:solidFill>
              </a:rPr>
              <a:t>Mr.</a:t>
            </a:r>
            <a:r>
              <a:rPr lang="en-GB" altLang="en-US" sz="2000" dirty="0">
                <a:solidFill>
                  <a:srgbClr val="002A6C"/>
                </a:solidFill>
              </a:rPr>
              <a:t> Av</a:t>
            </a:r>
            <a:r>
              <a:rPr lang="bs-Latn-BA" altLang="en-US" sz="2000" dirty="0">
                <a:solidFill>
                  <a:srgbClr val="002A6C"/>
                </a:solidFill>
              </a:rPr>
              <a:t>i</a:t>
            </a:r>
            <a:r>
              <a:rPr lang="en-GB" altLang="en-US" sz="2000" dirty="0" err="1">
                <a:solidFill>
                  <a:srgbClr val="002A6C"/>
                </a:solidFill>
              </a:rPr>
              <a:t>nash</a:t>
            </a:r>
            <a:r>
              <a:rPr lang="en-GB" altLang="en-US" sz="2000" dirty="0">
                <a:solidFill>
                  <a:srgbClr val="002A6C"/>
                </a:solidFill>
              </a:rPr>
              <a:t> </a:t>
            </a:r>
            <a:r>
              <a:rPr lang="en-GB" altLang="en-US" sz="2000" dirty="0" err="1">
                <a:solidFill>
                  <a:srgbClr val="002A6C"/>
                </a:solidFill>
              </a:rPr>
              <a:t>Taneja</a:t>
            </a:r>
            <a:r>
              <a:rPr lang="en-GB" altLang="en-US" sz="2000" dirty="0">
                <a:solidFill>
                  <a:srgbClr val="002A6C"/>
                </a:solidFill>
              </a:rPr>
              <a:t>, Managing Director, </a:t>
            </a:r>
            <a:r>
              <a:rPr lang="en-GB" altLang="en-US" sz="2000" dirty="0" err="1">
                <a:solidFill>
                  <a:srgbClr val="002A6C"/>
                </a:solidFill>
              </a:rPr>
              <a:t>Natron</a:t>
            </a:r>
            <a:r>
              <a:rPr lang="en-GB" altLang="en-US" sz="2000" dirty="0">
                <a:solidFill>
                  <a:srgbClr val="002A6C"/>
                </a:solidFill>
              </a:rPr>
              <a:t> Hayat doo </a:t>
            </a:r>
            <a:r>
              <a:rPr lang="en-GB" altLang="en-US" sz="2000" dirty="0" err="1">
                <a:solidFill>
                  <a:srgbClr val="002A6C"/>
                </a:solidFill>
              </a:rPr>
              <a:t>Maglaj</a:t>
            </a:r>
            <a:r>
              <a:rPr lang="bs-Latn-BA" altLang="en-US" sz="2000" dirty="0">
                <a:solidFill>
                  <a:srgbClr val="002A6C"/>
                </a:solidFill>
              </a:rPr>
              <a:t> </a:t>
            </a:r>
            <a:r>
              <a:rPr lang="bs-Latn-BA" altLang="en-US" sz="2000" dirty="0" smtClean="0">
                <a:solidFill>
                  <a:srgbClr val="002A6C"/>
                </a:solidFill>
              </a:rPr>
              <a:t> </a:t>
            </a:r>
            <a:r>
              <a:rPr lang="bs-Latn-BA" altLang="en-US" sz="2000" b="1" dirty="0" smtClean="0">
                <a:solidFill>
                  <a:srgbClr val="002A6C"/>
                </a:solidFill>
              </a:rPr>
              <a:t>(</a:t>
            </a:r>
            <a:r>
              <a:rPr lang="bs-Latn-BA" altLang="en-US" sz="2000" b="1" dirty="0">
                <a:solidFill>
                  <a:srgbClr val="002A6C"/>
                </a:solidFill>
              </a:rPr>
              <a:t>Turkey</a:t>
            </a:r>
            <a:r>
              <a:rPr lang="bs-Latn-BA" altLang="en-US" sz="1500" b="1" dirty="0">
                <a:solidFill>
                  <a:srgbClr val="002A6C"/>
                </a:solidFill>
              </a:rPr>
              <a:t>)</a:t>
            </a:r>
            <a:endParaRPr lang="en-US" altLang="en-US" sz="1500" dirty="0">
              <a:solidFill>
                <a:srgbClr val="002A6C"/>
              </a:solidFill>
              <a:latin typeface="Cambria Math" pitchFamily="18" charset="0"/>
            </a:endParaRPr>
          </a:p>
        </p:txBody>
      </p:sp>
      <p:pic>
        <p:nvPicPr>
          <p:cNvPr id="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07379" y="2204864"/>
            <a:ext cx="1495425"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0"/>
          <p:cNvSpPr>
            <a:spLocks noChangeArrowheads="1"/>
          </p:cNvSpPr>
          <p:nvPr/>
        </p:nvSpPr>
        <p:spPr bwMode="auto">
          <a:xfrm>
            <a:off x="1116013" y="188913"/>
            <a:ext cx="70563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en-GB" altLang="en-US" sz="3000" b="1" dirty="0">
                <a:solidFill>
                  <a:schemeClr val="bg1"/>
                </a:solidFill>
                <a:latin typeface="Calibri" pitchFamily="34" charset="0"/>
              </a:rPr>
              <a:t>Recognitions</a:t>
            </a:r>
          </a:p>
        </p:txBody>
      </p:sp>
    </p:spTree>
    <p:extLst>
      <p:ext uri="{BB962C8B-B14F-4D97-AF65-F5344CB8AC3E}">
        <p14:creationId xmlns:p14="http://schemas.microsoft.com/office/powerpoint/2010/main" val="17603093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3"/>
          <p:cNvSpPr txBox="1">
            <a:spLocks noChangeArrowheads="1"/>
          </p:cNvSpPr>
          <p:nvPr/>
        </p:nvSpPr>
        <p:spPr bwMode="auto">
          <a:xfrm rot="-5400000">
            <a:off x="-2639219" y="3151982"/>
            <a:ext cx="60483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bs-Latn-BA" altLang="en-US" sz="3000">
                <a:solidFill>
                  <a:schemeClr val="bg1"/>
                </a:solidFill>
                <a:latin typeface="Trebuchet MS" pitchFamily="34" charset="0"/>
              </a:rPr>
              <a:t>www.fipa.gov.ba</a:t>
            </a:r>
            <a:endParaRPr lang="en-US" altLang="en-US" sz="3000">
              <a:solidFill>
                <a:schemeClr val="bg1"/>
              </a:solidFill>
              <a:latin typeface="Trebuchet MS" pitchFamily="34" charset="0"/>
            </a:endParaRPr>
          </a:p>
        </p:txBody>
      </p:sp>
      <p:sp>
        <p:nvSpPr>
          <p:cNvPr id="2" name="Rectangle 1"/>
          <p:cNvSpPr/>
          <p:nvPr/>
        </p:nvSpPr>
        <p:spPr>
          <a:xfrm>
            <a:off x="395288" y="981075"/>
            <a:ext cx="8425184" cy="369332"/>
          </a:xfrm>
          <a:prstGeom prst="rect">
            <a:avLst/>
          </a:prstGeom>
        </p:spPr>
        <p:txBody>
          <a:bodyPr wrap="square">
            <a:spAutoFit/>
          </a:bodyPr>
          <a:lstStyle/>
          <a:p>
            <a:pPr lvl="0" algn="ctr">
              <a:spcBef>
                <a:spcPts val="600"/>
              </a:spcBef>
              <a:spcAft>
                <a:spcPct val="10000"/>
              </a:spcAft>
              <a:buClr>
                <a:srgbClr val="0070C0"/>
              </a:buClr>
              <a:defRPr/>
            </a:pPr>
            <a:r>
              <a:rPr lang="bs-Latn-BA" b="1" dirty="0">
                <a:solidFill>
                  <a:schemeClr val="accent6"/>
                </a:solidFill>
                <a:latin typeface="Cambria Math" panose="02040503050406030204" pitchFamily="18" charset="0"/>
                <a:ea typeface="Cambria Math" panose="02040503050406030204" pitchFamily="18" charset="0"/>
              </a:rPr>
              <a:t>N</a:t>
            </a:r>
            <a:r>
              <a:rPr lang="en-US" b="1" dirty="0" err="1">
                <a:solidFill>
                  <a:schemeClr val="accent6"/>
                </a:solidFill>
                <a:latin typeface="Cambria Math" panose="02040503050406030204" pitchFamily="18" charset="0"/>
                <a:ea typeface="Cambria Math" panose="02040503050406030204" pitchFamily="18" charset="0"/>
              </a:rPr>
              <a:t>atural</a:t>
            </a:r>
            <a:r>
              <a:rPr lang="en-US" b="1" dirty="0">
                <a:solidFill>
                  <a:schemeClr val="accent6"/>
                </a:solidFill>
                <a:latin typeface="Cambria Math" panose="02040503050406030204" pitchFamily="18" charset="0"/>
                <a:ea typeface="Cambria Math" panose="02040503050406030204" pitchFamily="18" charset="0"/>
              </a:rPr>
              <a:t> resources and attractive investment </a:t>
            </a:r>
            <a:r>
              <a:rPr lang="en-US" b="1" dirty="0" smtClean="0">
                <a:solidFill>
                  <a:schemeClr val="accent6"/>
                </a:solidFill>
                <a:latin typeface="Cambria Math" panose="02040503050406030204" pitchFamily="18" charset="0"/>
                <a:ea typeface="Cambria Math" panose="02040503050406030204" pitchFamily="18" charset="0"/>
              </a:rPr>
              <a:t>location</a:t>
            </a:r>
            <a:r>
              <a:rPr lang="bs-Latn-BA" b="1" dirty="0" smtClean="0">
                <a:solidFill>
                  <a:schemeClr val="accent6"/>
                </a:solidFill>
                <a:latin typeface="Cambria Math" panose="02040503050406030204" pitchFamily="18" charset="0"/>
                <a:ea typeface="Cambria Math" panose="02040503050406030204" pitchFamily="18" charset="0"/>
              </a:rPr>
              <a:t>s–37% of total  energy potentials</a:t>
            </a:r>
            <a:endParaRPr lang="bs-Latn-BA" b="1" dirty="0">
              <a:solidFill>
                <a:schemeClr val="accent6"/>
              </a:solidFill>
              <a:latin typeface="Cambria Math" panose="02040503050406030204" pitchFamily="18" charset="0"/>
              <a:ea typeface="Cambria Math" panose="02040503050406030204" pitchFamily="18" charset="0"/>
            </a:endParaRPr>
          </a:p>
        </p:txBody>
      </p:sp>
      <p:pic>
        <p:nvPicPr>
          <p:cNvPr id="25609" name="Picture 4" descr="C:\Documents and Settings\haris.tiro\Desktop\pozadi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6988"/>
            <a:ext cx="9144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Rectangle 12"/>
          <p:cNvSpPr>
            <a:spLocks noChangeArrowheads="1"/>
          </p:cNvSpPr>
          <p:nvPr/>
        </p:nvSpPr>
        <p:spPr bwMode="auto">
          <a:xfrm>
            <a:off x="1152525" y="115888"/>
            <a:ext cx="7488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bs-Latn-BA" altLang="en-US" sz="3000" b="1" dirty="0" smtClean="0">
                <a:solidFill>
                  <a:schemeClr val="bg1"/>
                </a:solidFill>
                <a:latin typeface="Calibri" pitchFamily="34" charset="0"/>
              </a:rPr>
              <a:t>Energy sector</a:t>
            </a:r>
            <a:endParaRPr lang="en-GB" altLang="en-US" sz="3000" b="1" dirty="0">
              <a:solidFill>
                <a:schemeClr val="bg1"/>
              </a:solidFill>
              <a:latin typeface="Calibri" pitchFamily="34" charset="0"/>
            </a:endParaRPr>
          </a:p>
        </p:txBody>
      </p:sp>
      <p:sp>
        <p:nvSpPr>
          <p:cNvPr id="12" name="Rounded Rectangle 11"/>
          <p:cNvSpPr/>
          <p:nvPr/>
        </p:nvSpPr>
        <p:spPr>
          <a:xfrm>
            <a:off x="395288" y="1628775"/>
            <a:ext cx="1800225" cy="4320505"/>
          </a:xfrm>
          <a:prstGeom prst="roundRect">
            <a:avLst/>
          </a:prstGeom>
          <a:solidFill>
            <a:schemeClr val="bg1">
              <a:alpha val="90000"/>
            </a:schemeClr>
          </a:solidFill>
          <a:ln>
            <a:solidFill>
              <a:srgbClr val="0214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s-Latn-BA" altLang="en-US" sz="1700" dirty="0">
              <a:solidFill>
                <a:srgbClr val="0D0262"/>
              </a:solidFill>
            </a:endParaRPr>
          </a:p>
          <a:p>
            <a:pPr algn="ctr">
              <a:defRPr/>
            </a:pPr>
            <a:endParaRPr lang="bs-Latn-BA" altLang="en-US" sz="1700" dirty="0">
              <a:solidFill>
                <a:srgbClr val="0D0262"/>
              </a:solidFill>
            </a:endParaRPr>
          </a:p>
          <a:p>
            <a:pPr algn="ctr">
              <a:defRPr/>
            </a:pPr>
            <a:endParaRPr lang="bs-Latn-BA" altLang="en-US" sz="1700" dirty="0">
              <a:solidFill>
                <a:srgbClr val="0D0262"/>
              </a:solidFill>
            </a:endParaRPr>
          </a:p>
          <a:p>
            <a:pPr lvl="0" algn="ctr">
              <a:spcBef>
                <a:spcPts val="600"/>
              </a:spcBef>
              <a:spcAft>
                <a:spcPct val="10000"/>
              </a:spcAft>
              <a:buClr>
                <a:srgbClr val="0070C0"/>
              </a:buClr>
              <a:defRPr/>
            </a:pPr>
            <a:endParaRPr lang="bs-Latn-BA" sz="1600" dirty="0" smtClean="0">
              <a:solidFill>
                <a:srgbClr val="002A6C"/>
              </a:solidFill>
              <a:latin typeface="Cambria Math" pitchFamily="18" charset="0"/>
            </a:endParaRPr>
          </a:p>
          <a:p>
            <a:pPr lvl="0" algn="ctr">
              <a:spcBef>
                <a:spcPts val="600"/>
              </a:spcBef>
              <a:spcAft>
                <a:spcPct val="10000"/>
              </a:spcAft>
              <a:buClr>
                <a:srgbClr val="0070C0"/>
              </a:buClr>
              <a:defRPr/>
            </a:pPr>
            <a:endParaRPr lang="bs-Latn-BA" sz="1600" dirty="0">
              <a:solidFill>
                <a:srgbClr val="002A6C"/>
              </a:solidFill>
              <a:latin typeface="Cambria Math" pitchFamily="18" charset="0"/>
            </a:endParaRPr>
          </a:p>
          <a:p>
            <a:pPr lvl="0" algn="ctr">
              <a:spcBef>
                <a:spcPts val="600"/>
              </a:spcBef>
              <a:spcAft>
                <a:spcPct val="10000"/>
              </a:spcAft>
              <a:buClr>
                <a:srgbClr val="0070C0"/>
              </a:buClr>
              <a:defRPr/>
            </a:pPr>
            <a:r>
              <a:rPr lang="bs-Latn-BA" dirty="0" smtClean="0">
                <a:solidFill>
                  <a:srgbClr val="002A6C"/>
                </a:solidFill>
                <a:latin typeface="Cambria Math" pitchFamily="18" charset="0"/>
              </a:rPr>
              <a:t>Potential </a:t>
            </a:r>
            <a:r>
              <a:rPr lang="bs-Latn-BA" dirty="0">
                <a:solidFill>
                  <a:srgbClr val="002A6C"/>
                </a:solidFill>
                <a:latin typeface="Cambria Math" pitchFamily="18" charset="0"/>
              </a:rPr>
              <a:t>of wind energy is estimated  at 2000 MW </a:t>
            </a:r>
            <a:r>
              <a:rPr lang="bs-Latn-BA" dirty="0" smtClean="0">
                <a:solidFill>
                  <a:srgbClr val="002A6C"/>
                </a:solidFill>
                <a:latin typeface="Cambria Math" pitchFamily="18" charset="0"/>
              </a:rPr>
              <a:t>; </a:t>
            </a:r>
          </a:p>
          <a:p>
            <a:pPr lvl="0" algn="ctr">
              <a:spcBef>
                <a:spcPts val="600"/>
              </a:spcBef>
              <a:spcAft>
                <a:spcPct val="10000"/>
              </a:spcAft>
              <a:buClr>
                <a:srgbClr val="0070C0"/>
              </a:buClr>
              <a:defRPr/>
            </a:pPr>
            <a:r>
              <a:rPr lang="bs-Latn-BA" dirty="0" smtClean="0">
                <a:solidFill>
                  <a:srgbClr val="002A6C"/>
                </a:solidFill>
                <a:latin typeface="Cambria Math" pitchFamily="18" charset="0"/>
              </a:rPr>
              <a:t>T</a:t>
            </a:r>
            <a:r>
              <a:rPr lang="en-US" dirty="0" err="1">
                <a:solidFill>
                  <a:srgbClr val="002A6C"/>
                </a:solidFill>
                <a:latin typeface="Cambria Math" pitchFamily="18" charset="0"/>
              </a:rPr>
              <a:t>heoretical</a:t>
            </a:r>
            <a:r>
              <a:rPr lang="en-US" dirty="0">
                <a:solidFill>
                  <a:srgbClr val="002A6C"/>
                </a:solidFill>
                <a:latin typeface="Cambria Math" pitchFamily="18" charset="0"/>
              </a:rPr>
              <a:t> potential of solar energy amounts about 74.65 </a:t>
            </a:r>
            <a:r>
              <a:rPr lang="en-US" dirty="0" err="1">
                <a:solidFill>
                  <a:srgbClr val="002A6C"/>
                </a:solidFill>
                <a:latin typeface="Cambria Math" pitchFamily="18" charset="0"/>
              </a:rPr>
              <a:t>PWh</a:t>
            </a:r>
            <a:endParaRPr lang="bs-Latn-BA" dirty="0">
              <a:solidFill>
                <a:srgbClr val="002A6C"/>
              </a:solidFill>
              <a:latin typeface="Cambria Math" pitchFamily="18" charset="0"/>
            </a:endParaRPr>
          </a:p>
          <a:p>
            <a:pPr algn="ctr">
              <a:defRPr/>
            </a:pPr>
            <a:endParaRPr lang="bs-Latn-BA" altLang="en-US" sz="1600" dirty="0">
              <a:solidFill>
                <a:srgbClr val="002A6C"/>
              </a:solidFill>
              <a:latin typeface="Cambria Math" pitchFamily="18" charset="0"/>
            </a:endParaRPr>
          </a:p>
          <a:p>
            <a:pPr algn="ctr">
              <a:defRPr/>
            </a:pPr>
            <a:endParaRPr lang="bs-Latn-BA" altLang="en-US" sz="1600" dirty="0">
              <a:solidFill>
                <a:srgbClr val="002A6C"/>
              </a:solidFill>
              <a:latin typeface="Cambria Math" pitchFamily="18" charset="0"/>
            </a:endParaRPr>
          </a:p>
          <a:p>
            <a:pPr algn="ctr">
              <a:defRPr/>
            </a:pPr>
            <a:endParaRPr lang="bs-Latn-BA" altLang="en-US" sz="1600" dirty="0">
              <a:solidFill>
                <a:srgbClr val="002A6C"/>
              </a:solidFill>
              <a:latin typeface="Cambria Math" pitchFamily="18" charset="0"/>
            </a:endParaRPr>
          </a:p>
          <a:p>
            <a:pPr algn="ctr">
              <a:defRPr/>
            </a:pPr>
            <a:endParaRPr lang="en-GB" altLang="en-US" sz="1700" dirty="0">
              <a:solidFill>
                <a:srgbClr val="0D0262"/>
              </a:solidFill>
            </a:endParaRPr>
          </a:p>
        </p:txBody>
      </p:sp>
      <p:sp>
        <p:nvSpPr>
          <p:cNvPr id="13" name="Rounded Rectangle 12"/>
          <p:cNvSpPr/>
          <p:nvPr/>
        </p:nvSpPr>
        <p:spPr>
          <a:xfrm>
            <a:off x="2411413" y="1628775"/>
            <a:ext cx="1800225" cy="4320505"/>
          </a:xfrm>
          <a:prstGeom prst="roundRect">
            <a:avLst/>
          </a:prstGeom>
          <a:solidFill>
            <a:schemeClr val="bg1">
              <a:alpha val="90000"/>
            </a:schemeClr>
          </a:solidFill>
          <a:ln>
            <a:solidFill>
              <a:srgbClr val="0214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s-Latn-BA" altLang="en-US" sz="1700" dirty="0">
              <a:solidFill>
                <a:srgbClr val="0D0262"/>
              </a:solidFill>
            </a:endParaRPr>
          </a:p>
          <a:p>
            <a:pPr algn="ctr">
              <a:defRPr/>
            </a:pPr>
            <a:endParaRPr lang="bs-Latn-BA" altLang="en-US" sz="1700" dirty="0">
              <a:solidFill>
                <a:srgbClr val="0D0262"/>
              </a:solidFill>
            </a:endParaRPr>
          </a:p>
          <a:p>
            <a:pPr algn="ctr">
              <a:defRPr/>
            </a:pPr>
            <a:endParaRPr lang="bs-Latn-BA" altLang="en-US" sz="1700" dirty="0">
              <a:solidFill>
                <a:srgbClr val="0D0262"/>
              </a:solidFill>
            </a:endParaRPr>
          </a:p>
          <a:p>
            <a:pPr lvl="0" algn="ctr">
              <a:spcBef>
                <a:spcPts val="600"/>
              </a:spcBef>
              <a:spcAft>
                <a:spcPct val="10000"/>
              </a:spcAft>
              <a:buClr>
                <a:srgbClr val="0070C0"/>
              </a:buClr>
              <a:defRPr/>
            </a:pPr>
            <a:r>
              <a:rPr lang="bs-Latn-BA" dirty="0">
                <a:solidFill>
                  <a:srgbClr val="002A6C"/>
                </a:solidFill>
                <a:latin typeface="Cambria Math" pitchFamily="18" charset="0"/>
              </a:rPr>
              <a:t>Electricity </a:t>
            </a:r>
            <a:r>
              <a:rPr lang="en-US" dirty="0">
                <a:solidFill>
                  <a:srgbClr val="002A6C"/>
                </a:solidFill>
                <a:latin typeface="Cambria Math" pitchFamily="18" charset="0"/>
              </a:rPr>
              <a:t>export of </a:t>
            </a:r>
            <a:r>
              <a:rPr lang="bs-Latn-BA" dirty="0">
                <a:solidFill>
                  <a:srgbClr val="002A6C"/>
                </a:solidFill>
                <a:latin typeface="Cambria Math" pitchFamily="18" charset="0"/>
              </a:rPr>
              <a:t> </a:t>
            </a:r>
            <a:r>
              <a:rPr lang="en-US" dirty="0">
                <a:solidFill>
                  <a:srgbClr val="002A6C"/>
                </a:solidFill>
                <a:latin typeface="Cambria Math" pitchFamily="18" charset="0"/>
              </a:rPr>
              <a:t> ̴ 6000 </a:t>
            </a:r>
            <a:r>
              <a:rPr lang="en-US" dirty="0" err="1">
                <a:solidFill>
                  <a:srgbClr val="002A6C"/>
                </a:solidFill>
                <a:latin typeface="Cambria Math" pitchFamily="18" charset="0"/>
              </a:rPr>
              <a:t>GWh</a:t>
            </a:r>
            <a:r>
              <a:rPr lang="en-US" dirty="0">
                <a:solidFill>
                  <a:srgbClr val="002A6C"/>
                </a:solidFill>
                <a:latin typeface="Cambria Math" pitchFamily="18" charset="0"/>
              </a:rPr>
              <a:t> </a:t>
            </a:r>
            <a:r>
              <a:rPr lang="bs-Latn-BA" dirty="0">
                <a:solidFill>
                  <a:srgbClr val="002A6C"/>
                </a:solidFill>
                <a:latin typeface="Cambria Math" pitchFamily="18" charset="0"/>
              </a:rPr>
              <a:t>ranked BiH at </a:t>
            </a:r>
            <a:r>
              <a:rPr lang="en-US" dirty="0">
                <a:solidFill>
                  <a:srgbClr val="002A6C"/>
                </a:solidFill>
                <a:latin typeface="Cambria Math" pitchFamily="18" charset="0"/>
              </a:rPr>
              <a:t>1st place in the region</a:t>
            </a:r>
            <a:endParaRPr lang="bs-Latn-BA" dirty="0">
              <a:solidFill>
                <a:srgbClr val="002A6C"/>
              </a:solidFill>
              <a:latin typeface="Cambria Math" pitchFamily="18" charset="0"/>
            </a:endParaRPr>
          </a:p>
          <a:p>
            <a:pPr algn="ctr">
              <a:defRPr/>
            </a:pPr>
            <a:endParaRPr lang="bs-Latn-BA" altLang="en-US" dirty="0">
              <a:solidFill>
                <a:srgbClr val="002A6C"/>
              </a:solidFill>
              <a:latin typeface="Cambria Math" pitchFamily="18" charset="0"/>
            </a:endParaRPr>
          </a:p>
          <a:p>
            <a:pPr algn="ctr">
              <a:defRPr/>
            </a:pPr>
            <a:endParaRPr lang="bs-Latn-BA" altLang="en-US" dirty="0">
              <a:solidFill>
                <a:srgbClr val="002A6C"/>
              </a:solidFill>
              <a:latin typeface="Cambria Math" pitchFamily="18" charset="0"/>
            </a:endParaRPr>
          </a:p>
          <a:p>
            <a:pPr algn="ctr">
              <a:defRPr/>
            </a:pPr>
            <a:endParaRPr lang="en-GB" altLang="en-US" sz="1700" dirty="0">
              <a:solidFill>
                <a:srgbClr val="0D0262"/>
              </a:solidFill>
            </a:endParaRPr>
          </a:p>
        </p:txBody>
      </p:sp>
      <p:sp>
        <p:nvSpPr>
          <p:cNvPr id="14" name="Rounded Rectangle 13"/>
          <p:cNvSpPr/>
          <p:nvPr/>
        </p:nvSpPr>
        <p:spPr>
          <a:xfrm>
            <a:off x="6659563" y="1628775"/>
            <a:ext cx="1800225" cy="4320505"/>
          </a:xfrm>
          <a:prstGeom prst="roundRect">
            <a:avLst/>
          </a:prstGeom>
          <a:solidFill>
            <a:schemeClr val="bg1">
              <a:alpha val="90000"/>
            </a:schemeClr>
          </a:solidFill>
          <a:ln>
            <a:solidFill>
              <a:srgbClr val="0214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600"/>
              </a:spcBef>
              <a:spcAft>
                <a:spcPct val="10000"/>
              </a:spcAft>
              <a:buClr>
                <a:srgbClr val="0070C0"/>
              </a:buClr>
              <a:defRPr/>
            </a:pPr>
            <a:endParaRPr lang="bs-Latn-BA" sz="1600" dirty="0" smtClean="0">
              <a:solidFill>
                <a:srgbClr val="002A6C"/>
              </a:solidFill>
              <a:latin typeface="Cambria Math" pitchFamily="18" charset="0"/>
            </a:endParaRPr>
          </a:p>
          <a:p>
            <a:pPr algn="ctr">
              <a:spcBef>
                <a:spcPts val="600"/>
              </a:spcBef>
              <a:spcAft>
                <a:spcPct val="10000"/>
              </a:spcAft>
              <a:buClr>
                <a:srgbClr val="0070C0"/>
              </a:buClr>
              <a:defRPr/>
            </a:pPr>
            <a:endParaRPr lang="bs-Latn-BA" sz="1600" dirty="0">
              <a:solidFill>
                <a:srgbClr val="002A6C"/>
              </a:solidFill>
              <a:latin typeface="Cambria Math" pitchFamily="18" charset="0"/>
            </a:endParaRPr>
          </a:p>
          <a:p>
            <a:pPr algn="ctr">
              <a:spcBef>
                <a:spcPts val="600"/>
              </a:spcBef>
              <a:spcAft>
                <a:spcPct val="10000"/>
              </a:spcAft>
              <a:buClr>
                <a:srgbClr val="0070C0"/>
              </a:buClr>
              <a:defRPr/>
            </a:pPr>
            <a:r>
              <a:rPr lang="en-US" dirty="0" smtClean="0">
                <a:solidFill>
                  <a:srgbClr val="002A6C"/>
                </a:solidFill>
                <a:latin typeface="Cambria Math" pitchFamily="18" charset="0"/>
              </a:rPr>
              <a:t>B </a:t>
            </a:r>
            <a:r>
              <a:rPr lang="bs-Latn-BA" dirty="0">
                <a:solidFill>
                  <a:srgbClr val="002A6C"/>
                </a:solidFill>
                <a:latin typeface="Cambria Math" pitchFamily="18" charset="0"/>
              </a:rPr>
              <a:t>i </a:t>
            </a:r>
            <a:r>
              <a:rPr lang="en-US" dirty="0">
                <a:solidFill>
                  <a:srgbClr val="002A6C"/>
                </a:solidFill>
                <a:latin typeface="Cambria Math" pitchFamily="18" charset="0"/>
              </a:rPr>
              <a:t>H</a:t>
            </a:r>
            <a:r>
              <a:rPr lang="bs-Latn-BA" dirty="0">
                <a:solidFill>
                  <a:srgbClr val="002A6C"/>
                </a:solidFill>
                <a:latin typeface="Cambria Math" pitchFamily="18" charset="0"/>
              </a:rPr>
              <a:t> is </a:t>
            </a:r>
            <a:r>
              <a:rPr lang="en-US" dirty="0">
                <a:solidFill>
                  <a:srgbClr val="002A6C"/>
                </a:solidFill>
                <a:latin typeface="Cambria Math" pitchFamily="18" charset="0"/>
              </a:rPr>
              <a:t>on the 8th place in Europe</a:t>
            </a:r>
            <a:r>
              <a:rPr lang="bs-Latn-BA" dirty="0">
                <a:solidFill>
                  <a:srgbClr val="002A6C"/>
                </a:solidFill>
                <a:latin typeface="Cambria Math" pitchFamily="18" charset="0"/>
              </a:rPr>
              <a:t> with 6,000 MW  </a:t>
            </a:r>
            <a:r>
              <a:rPr lang="en-US" dirty="0">
                <a:solidFill>
                  <a:srgbClr val="002A6C"/>
                </a:solidFill>
                <a:latin typeface="Cambria Math" pitchFamily="18" charset="0"/>
              </a:rPr>
              <a:t>hydro energy potential </a:t>
            </a:r>
            <a:r>
              <a:rPr lang="bs-Latn-BA" dirty="0">
                <a:solidFill>
                  <a:srgbClr val="002A6C"/>
                </a:solidFill>
                <a:latin typeface="Cambria Math" pitchFamily="18" charset="0"/>
              </a:rPr>
              <a:t>and possible annual production </a:t>
            </a:r>
            <a:r>
              <a:rPr lang="en-US" dirty="0">
                <a:solidFill>
                  <a:srgbClr val="002A6C"/>
                </a:solidFill>
                <a:latin typeface="Cambria Math" pitchFamily="18" charset="0"/>
              </a:rPr>
              <a:t>of 99.256 </a:t>
            </a:r>
            <a:r>
              <a:rPr lang="en-US" dirty="0" err="1">
                <a:solidFill>
                  <a:srgbClr val="002A6C"/>
                </a:solidFill>
                <a:latin typeface="Cambria Math" pitchFamily="18" charset="0"/>
              </a:rPr>
              <a:t>GWh</a:t>
            </a:r>
            <a:endParaRPr lang="bs-Latn-BA" dirty="0">
              <a:solidFill>
                <a:srgbClr val="002A6C"/>
              </a:solidFill>
              <a:latin typeface="Cambria Math" pitchFamily="18" charset="0"/>
            </a:endParaRPr>
          </a:p>
        </p:txBody>
      </p:sp>
      <p:sp>
        <p:nvSpPr>
          <p:cNvPr id="15" name="Rounded Rectangle 14"/>
          <p:cNvSpPr/>
          <p:nvPr/>
        </p:nvSpPr>
        <p:spPr>
          <a:xfrm>
            <a:off x="4500563" y="1628775"/>
            <a:ext cx="1800225" cy="4320506"/>
          </a:xfrm>
          <a:prstGeom prst="roundRect">
            <a:avLst/>
          </a:prstGeom>
          <a:solidFill>
            <a:schemeClr val="bg1">
              <a:alpha val="90000"/>
            </a:schemeClr>
          </a:solidFill>
          <a:ln>
            <a:solidFill>
              <a:srgbClr val="0214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s-Latn-BA" altLang="en-US" sz="1600" dirty="0">
              <a:solidFill>
                <a:srgbClr val="002A6C"/>
              </a:solidFill>
              <a:latin typeface="Cambria Math" pitchFamily="18" charset="0"/>
            </a:endParaRPr>
          </a:p>
          <a:p>
            <a:pPr lvl="0">
              <a:spcBef>
                <a:spcPts val="600"/>
              </a:spcBef>
              <a:spcAft>
                <a:spcPct val="10000"/>
              </a:spcAft>
              <a:buClr>
                <a:srgbClr val="0070C0"/>
              </a:buClr>
              <a:defRPr/>
            </a:pPr>
            <a:r>
              <a:rPr lang="bs-Latn-BA" dirty="0">
                <a:solidFill>
                  <a:srgbClr val="002A6C"/>
                </a:solidFill>
                <a:latin typeface="Cambria Math" pitchFamily="18" charset="0"/>
              </a:rPr>
              <a:t>F</a:t>
            </a:r>
            <a:r>
              <a:rPr lang="en-US" dirty="0" err="1">
                <a:solidFill>
                  <a:srgbClr val="002A6C"/>
                </a:solidFill>
                <a:latin typeface="Cambria Math" pitchFamily="18" charset="0"/>
              </a:rPr>
              <a:t>avourable</a:t>
            </a:r>
            <a:r>
              <a:rPr lang="bs-Latn-BA" dirty="0">
                <a:solidFill>
                  <a:srgbClr val="002A6C"/>
                </a:solidFill>
                <a:latin typeface="Cambria Math" pitchFamily="18" charset="0"/>
              </a:rPr>
              <a:t> </a:t>
            </a:r>
            <a:r>
              <a:rPr lang="bs-Latn-BA" dirty="0" smtClean="0">
                <a:solidFill>
                  <a:srgbClr val="002A6C"/>
                </a:solidFill>
                <a:latin typeface="Cambria Math" pitchFamily="18" charset="0"/>
              </a:rPr>
              <a:t>and </a:t>
            </a:r>
            <a:r>
              <a:rPr lang="bs-Latn-BA" dirty="0">
                <a:solidFill>
                  <a:srgbClr val="002A6C"/>
                </a:solidFill>
                <a:latin typeface="Cambria Math" pitchFamily="18" charset="0"/>
              </a:rPr>
              <a:t>s</a:t>
            </a:r>
            <a:r>
              <a:rPr lang="en-US" dirty="0" err="1" smtClean="0">
                <a:solidFill>
                  <a:srgbClr val="002A6C"/>
                </a:solidFill>
                <a:latin typeface="Cambria Math" pitchFamily="18" charset="0"/>
              </a:rPr>
              <a:t>afe</a:t>
            </a:r>
            <a:r>
              <a:rPr lang="en-US" dirty="0" smtClean="0">
                <a:solidFill>
                  <a:srgbClr val="002A6C"/>
                </a:solidFill>
                <a:latin typeface="Cambria Math" pitchFamily="18" charset="0"/>
              </a:rPr>
              <a:t> </a:t>
            </a:r>
            <a:r>
              <a:rPr lang="bs-Latn-BA" dirty="0">
                <a:solidFill>
                  <a:srgbClr val="002A6C"/>
                </a:solidFill>
                <a:latin typeface="Cambria Math" pitchFamily="18" charset="0"/>
              </a:rPr>
              <a:t>e</a:t>
            </a:r>
            <a:r>
              <a:rPr lang="en-US" dirty="0" err="1" smtClean="0">
                <a:solidFill>
                  <a:srgbClr val="002A6C"/>
                </a:solidFill>
                <a:latin typeface="Cambria Math" pitchFamily="18" charset="0"/>
              </a:rPr>
              <a:t>nvironment</a:t>
            </a:r>
            <a:r>
              <a:rPr lang="en-US" dirty="0" smtClean="0">
                <a:solidFill>
                  <a:srgbClr val="002A6C"/>
                </a:solidFill>
                <a:latin typeface="Cambria Math" pitchFamily="18" charset="0"/>
              </a:rPr>
              <a:t> </a:t>
            </a:r>
            <a:r>
              <a:rPr lang="en-US" dirty="0">
                <a:solidFill>
                  <a:srgbClr val="002A6C"/>
                </a:solidFill>
                <a:latin typeface="Cambria Math" pitchFamily="18" charset="0"/>
              </a:rPr>
              <a:t>for investment</a:t>
            </a:r>
            <a:endParaRPr lang="bs-Latn-BA" dirty="0">
              <a:solidFill>
                <a:srgbClr val="002A6C"/>
              </a:solidFill>
              <a:latin typeface="Cambria Math" pitchFamily="18" charset="0"/>
            </a:endParaRPr>
          </a:p>
          <a:p>
            <a:pPr lvl="0">
              <a:spcBef>
                <a:spcPts val="600"/>
              </a:spcBef>
              <a:spcAft>
                <a:spcPct val="10000"/>
              </a:spcAft>
              <a:buClr>
                <a:srgbClr val="0070C0"/>
              </a:buClr>
              <a:defRPr/>
            </a:pPr>
            <a:r>
              <a:rPr lang="bs-Latn-BA" dirty="0">
                <a:solidFill>
                  <a:srgbClr val="002A6C"/>
                </a:solidFill>
                <a:latin typeface="Cambria Math" pitchFamily="18" charset="0"/>
              </a:rPr>
              <a:t>Favourable Feed-in-tariffs</a:t>
            </a:r>
          </a:p>
        </p:txBody>
      </p:sp>
      <p:pic>
        <p:nvPicPr>
          <p:cNvPr id="19" name="Picture 18" descr="https://www.populationeducation.org/sites/default/files/sola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987" y="1831420"/>
            <a:ext cx="1086485" cy="819150"/>
          </a:xfrm>
          <a:prstGeom prst="rect">
            <a:avLst/>
          </a:prstGeom>
          <a:noFill/>
          <a:ln>
            <a:noFill/>
          </a:ln>
        </p:spPr>
      </p:pic>
      <p:pic>
        <p:nvPicPr>
          <p:cNvPr id="21" name="Picture 20" descr="http://www.crem-ltd.com/images/clyde_hydro_800px.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3938" y="1797844"/>
            <a:ext cx="1111473" cy="871220"/>
          </a:xfrm>
          <a:prstGeom prst="rect">
            <a:avLst/>
          </a:prstGeom>
          <a:noFill/>
          <a:ln>
            <a:noFill/>
          </a:ln>
        </p:spPr>
      </p:pic>
      <p:pic>
        <p:nvPicPr>
          <p:cNvPr id="22" name="Picture 21" descr="http://energyconsultingsolutions.com/ECS/images/energy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3935" y="1882559"/>
            <a:ext cx="1152128" cy="819150"/>
          </a:xfrm>
          <a:prstGeom prst="rect">
            <a:avLst/>
          </a:prstGeom>
          <a:noFill/>
          <a:ln>
            <a:noFill/>
          </a:ln>
        </p:spPr>
      </p:pic>
      <p:pic>
        <p:nvPicPr>
          <p:cNvPr id="23" name="Picture 22" descr="http://energy.gov/sites/prod/files/styles/hero_rotator/public/Second%20Installment%20Imagev2_1_0.png?itok=0j9kjF9I"/>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71072" y="1882559"/>
            <a:ext cx="1259205" cy="845185"/>
          </a:xfrm>
          <a:prstGeom prst="rect">
            <a:avLst/>
          </a:prstGeom>
          <a:noFill/>
          <a:ln>
            <a:noFill/>
          </a:ln>
        </p:spPr>
      </p:pic>
      <p:pic>
        <p:nvPicPr>
          <p:cNvPr id="16" name="Picture 15" descr="http://www.worldofchemicals.com/News/652/230x185/Messer%20logo.jpg"/>
          <p:cNvPicPr/>
          <p:nvPr/>
        </p:nvPicPr>
        <p:blipFill>
          <a:blip r:embed="rId7">
            <a:extLst>
              <a:ext uri="{28A0092B-C50C-407E-A947-70E740481C1C}">
                <a14:useLocalDpi xmlns:a14="http://schemas.microsoft.com/office/drawing/2010/main" val="0"/>
              </a:ext>
            </a:extLst>
          </a:blip>
          <a:srcRect/>
          <a:stretch>
            <a:fillRect/>
          </a:stretch>
        </p:blipFill>
        <p:spPr bwMode="auto">
          <a:xfrm>
            <a:off x="1316038" y="6021288"/>
            <a:ext cx="1973961" cy="720080"/>
          </a:xfrm>
          <a:prstGeom prst="rect">
            <a:avLst/>
          </a:prstGeom>
          <a:noFill/>
          <a:ln>
            <a:noFill/>
          </a:ln>
        </p:spPr>
      </p:pic>
      <p:pic>
        <p:nvPicPr>
          <p:cNvPr id="17" name="Picture 16" descr="http://www.eft-group.net/themes/front/assets/img/logo.gif"/>
          <p:cNvPicPr/>
          <p:nvPr/>
        </p:nvPicPr>
        <p:blipFill>
          <a:blip r:embed="rId8">
            <a:extLst>
              <a:ext uri="{28A0092B-C50C-407E-A947-70E740481C1C}">
                <a14:useLocalDpi xmlns:a14="http://schemas.microsoft.com/office/drawing/2010/main" val="0"/>
              </a:ext>
            </a:extLst>
          </a:blip>
          <a:srcRect/>
          <a:stretch>
            <a:fillRect/>
          </a:stretch>
        </p:blipFill>
        <p:spPr bwMode="auto">
          <a:xfrm>
            <a:off x="3729774" y="6120025"/>
            <a:ext cx="1670900" cy="621343"/>
          </a:xfrm>
          <a:prstGeom prst="rect">
            <a:avLst/>
          </a:prstGeom>
          <a:noFill/>
          <a:ln>
            <a:noFill/>
          </a:ln>
        </p:spPr>
      </p:pic>
      <p:pic>
        <p:nvPicPr>
          <p:cNvPr id="18" name="Picture 17" descr="http://static1.squarespace.com/static/513bcfe4e4b0009a8de787b1/t/518fc1d5e4b05913b69e7316/1368375766392/comsar1-600x400px.jpg?format=500w"/>
          <p:cNvPicPr/>
          <p:nvPr/>
        </p:nvPicPr>
        <p:blipFill>
          <a:blip r:embed="rId9">
            <a:extLst>
              <a:ext uri="{28A0092B-C50C-407E-A947-70E740481C1C}">
                <a14:useLocalDpi xmlns:a14="http://schemas.microsoft.com/office/drawing/2010/main" val="0"/>
              </a:ext>
            </a:extLst>
          </a:blip>
          <a:srcRect/>
          <a:stretch>
            <a:fillRect/>
          </a:stretch>
        </p:blipFill>
        <p:spPr bwMode="auto">
          <a:xfrm>
            <a:off x="5959045" y="6021287"/>
            <a:ext cx="2089785" cy="720081"/>
          </a:xfrm>
          <a:prstGeom prst="rect">
            <a:avLst/>
          </a:prstGeom>
          <a:noFill/>
          <a:ln>
            <a:noFill/>
          </a:ln>
        </p:spPr>
      </p:pic>
    </p:spTree>
    <p:extLst>
      <p:ext uri="{BB962C8B-B14F-4D97-AF65-F5344CB8AC3E}">
        <p14:creationId xmlns:p14="http://schemas.microsoft.com/office/powerpoint/2010/main" val="2629130141"/>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haris.tiro\Desktop\pozadi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0"/>
            <a:ext cx="921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6200000">
            <a:off x="-2639832" y="3152001"/>
            <a:ext cx="6048671" cy="553998"/>
          </a:xfrm>
          <a:prstGeom prst="rect">
            <a:avLst/>
          </a:prstGeom>
          <a:noFill/>
        </p:spPr>
        <p:txBody>
          <a:bodyPr wrap="square" rtlCol="0">
            <a:spAutoFit/>
          </a:bodyPr>
          <a:lstStyle/>
          <a:p>
            <a:r>
              <a:rPr lang="bs-Latn-BA" sz="3000" dirty="0" smtClean="0">
                <a:solidFill>
                  <a:srgbClr val="FFFF00"/>
                </a:solidFill>
                <a:latin typeface="Trebuchet MS" pitchFamily="34" charset="0"/>
              </a:rPr>
              <a:t>www.fipa.gov.ba</a:t>
            </a:r>
            <a:endParaRPr lang="en-US" sz="3000" dirty="0">
              <a:solidFill>
                <a:srgbClr val="FFFF00"/>
              </a:solidFill>
              <a:latin typeface="Trebuchet MS" pitchFamily="34" charset="0"/>
            </a:endParaRPr>
          </a:p>
        </p:txBody>
      </p:sp>
      <p:sp>
        <p:nvSpPr>
          <p:cNvPr id="3" name="Rectangle 2"/>
          <p:cNvSpPr/>
          <p:nvPr/>
        </p:nvSpPr>
        <p:spPr>
          <a:xfrm>
            <a:off x="2915816" y="0"/>
            <a:ext cx="5112568" cy="430887"/>
          </a:xfrm>
          <a:prstGeom prst="rect">
            <a:avLst/>
          </a:prstGeom>
        </p:spPr>
        <p:txBody>
          <a:bodyPr wrap="square">
            <a:spAutoFit/>
          </a:bodyPr>
          <a:lstStyle/>
          <a:p>
            <a:r>
              <a:rPr lang="bs-Latn-BA" sz="2200" b="1" dirty="0" smtClean="0">
                <a:latin typeface="Trebuchet MS" pitchFamily="34" charset="0"/>
              </a:rPr>
              <a:t>FDI in Bosnia and Herzegovina</a:t>
            </a:r>
            <a:endParaRPr lang="en-US" sz="2200" b="1" dirty="0" smtClean="0">
              <a:latin typeface="Trebuchet MS" pitchFamily="34" charset="0"/>
            </a:endParaRPr>
          </a:p>
        </p:txBody>
      </p:sp>
      <p:sp>
        <p:nvSpPr>
          <p:cNvPr id="7" name="Rectangle 13"/>
          <p:cNvSpPr>
            <a:spLocks noChangeArrowheads="1"/>
          </p:cNvSpPr>
          <p:nvPr/>
        </p:nvSpPr>
        <p:spPr bwMode="auto">
          <a:xfrm>
            <a:off x="971600" y="404664"/>
            <a:ext cx="3960440" cy="338554"/>
          </a:xfrm>
          <a:prstGeom prst="rect">
            <a:avLst/>
          </a:prstGeom>
          <a:noFill/>
          <a:ln w="9525">
            <a:noFill/>
            <a:miter lim="800000"/>
            <a:headEnd/>
            <a:tailEnd/>
          </a:ln>
        </p:spPr>
        <p:txBody>
          <a:bodyPr wrap="square">
            <a:spAutoFit/>
          </a:bodyPr>
          <a:lstStyle/>
          <a:p>
            <a:r>
              <a:rPr lang="bs-Latn-BA" sz="1400" b="1" dirty="0" smtClean="0">
                <a:latin typeface="Calibri" pitchFamily="34" charset="0"/>
              </a:rPr>
              <a:t>Total FDI inflow</a:t>
            </a:r>
            <a:r>
              <a:rPr lang="en-US" sz="1400" b="1" dirty="0" smtClean="0">
                <a:latin typeface="Calibri" pitchFamily="34" charset="0"/>
              </a:rPr>
              <a:t>, </a:t>
            </a:r>
            <a:r>
              <a:rPr lang="bs-Latn-BA" sz="1400" b="1" dirty="0" smtClean="0">
                <a:latin typeface="Calibri" pitchFamily="34" charset="0"/>
              </a:rPr>
              <a:t>mill</a:t>
            </a:r>
            <a:r>
              <a:rPr lang="hr-HR" sz="1400" b="1" dirty="0" smtClean="0">
                <a:latin typeface="Calibri" pitchFamily="34" charset="0"/>
              </a:rPr>
              <a:t> € </a:t>
            </a:r>
            <a:r>
              <a:rPr lang="hr-HR" sz="1400" b="1" dirty="0" smtClean="0">
                <a:solidFill>
                  <a:srgbClr val="0070C0"/>
                </a:solidFill>
                <a:latin typeface="Calibri" pitchFamily="34" charset="0"/>
              </a:rPr>
              <a:t>Total FDI inflow:6 bill </a:t>
            </a:r>
            <a:r>
              <a:rPr lang="hr-HR" sz="1600" b="1" dirty="0" smtClean="0">
                <a:solidFill>
                  <a:srgbClr val="0070C0"/>
                </a:solidFill>
                <a:latin typeface="Calibri" pitchFamily="34" charset="0"/>
              </a:rPr>
              <a:t>EUR </a:t>
            </a:r>
            <a:endParaRPr lang="en-GB" sz="1600" b="1" dirty="0">
              <a:solidFill>
                <a:srgbClr val="0070C0"/>
              </a:solidFill>
              <a:latin typeface="Calibri" pitchFamily="34" charset="0"/>
            </a:endParaRPr>
          </a:p>
        </p:txBody>
      </p:sp>
      <p:sp>
        <p:nvSpPr>
          <p:cNvPr id="8" name="Rectangle 12"/>
          <p:cNvSpPr>
            <a:spLocks noChangeArrowheads="1"/>
          </p:cNvSpPr>
          <p:nvPr/>
        </p:nvSpPr>
        <p:spPr bwMode="auto">
          <a:xfrm>
            <a:off x="5148064" y="404664"/>
            <a:ext cx="3744416" cy="369332"/>
          </a:xfrm>
          <a:prstGeom prst="rect">
            <a:avLst/>
          </a:prstGeom>
          <a:noFill/>
          <a:ln w="9525">
            <a:noFill/>
            <a:miter lim="800000"/>
            <a:headEnd/>
            <a:tailEnd/>
          </a:ln>
        </p:spPr>
        <p:txBody>
          <a:bodyPr wrap="square">
            <a:spAutoFit/>
          </a:bodyPr>
          <a:lstStyle/>
          <a:p>
            <a:r>
              <a:rPr lang="bs-Latn-BA" b="1" dirty="0" smtClean="0">
                <a:latin typeface="Calibri" pitchFamily="34" charset="0"/>
              </a:rPr>
              <a:t>FDI by sectors</a:t>
            </a:r>
            <a:r>
              <a:rPr lang="en-US" b="1" dirty="0" smtClean="0">
                <a:latin typeface="Calibri" pitchFamily="34" charset="0"/>
              </a:rPr>
              <a:t>,</a:t>
            </a:r>
            <a:r>
              <a:rPr lang="hr-HR" b="1" dirty="0" smtClean="0">
                <a:latin typeface="Calibri" pitchFamily="34" charset="0"/>
              </a:rPr>
              <a:t> </a:t>
            </a:r>
            <a:r>
              <a:rPr lang="hr-HR" b="1" dirty="0">
                <a:latin typeface="Calibri" pitchFamily="34" charset="0"/>
              </a:rPr>
              <a:t>%</a:t>
            </a:r>
            <a:endParaRPr lang="en-US" b="1" dirty="0">
              <a:latin typeface="Calibri" pitchFamily="34" charset="0"/>
            </a:endParaRPr>
          </a:p>
        </p:txBody>
      </p:sp>
      <p:sp>
        <p:nvSpPr>
          <p:cNvPr id="13" name="Rectangle 15"/>
          <p:cNvSpPr>
            <a:spLocks noChangeArrowheads="1"/>
          </p:cNvSpPr>
          <p:nvPr/>
        </p:nvSpPr>
        <p:spPr bwMode="auto">
          <a:xfrm>
            <a:off x="1187624" y="3789040"/>
            <a:ext cx="5328592" cy="369332"/>
          </a:xfrm>
          <a:prstGeom prst="rect">
            <a:avLst/>
          </a:prstGeom>
          <a:noFill/>
          <a:ln w="9525">
            <a:noFill/>
            <a:miter lim="800000"/>
            <a:headEnd/>
            <a:tailEnd/>
          </a:ln>
        </p:spPr>
        <p:txBody>
          <a:bodyPr wrap="square">
            <a:spAutoFit/>
          </a:bodyPr>
          <a:lstStyle/>
          <a:p>
            <a:r>
              <a:rPr lang="bs-Latn-BA" b="1" dirty="0" smtClean="0">
                <a:latin typeface="Calibri" pitchFamily="34" charset="0"/>
              </a:rPr>
              <a:t>Top investors countries  </a:t>
            </a:r>
            <a:r>
              <a:rPr lang="bs-Latn-BA" sz="1400" b="1" dirty="0" smtClean="0">
                <a:latin typeface="Calibri" pitchFamily="34" charset="0"/>
              </a:rPr>
              <a:t>May </a:t>
            </a:r>
            <a:r>
              <a:rPr lang="bs-Latn-BA" sz="1400" b="1" dirty="0">
                <a:latin typeface="Calibri" pitchFamily="34" charset="0"/>
              </a:rPr>
              <a:t>1994 - December </a:t>
            </a:r>
            <a:r>
              <a:rPr lang="bs-Latn-BA" sz="1400" b="1" dirty="0" smtClean="0">
                <a:latin typeface="Calibri" pitchFamily="34" charset="0"/>
              </a:rPr>
              <a:t>2014 (in mill)</a:t>
            </a:r>
            <a:endParaRPr lang="hr-HR" sz="1400" b="1" dirty="0">
              <a:latin typeface="Calibri" pitchFamily="34" charset="0"/>
            </a:endParaRPr>
          </a:p>
        </p:txBody>
      </p:sp>
      <p:sp>
        <p:nvSpPr>
          <p:cNvPr id="11" name="Rectangle 10"/>
          <p:cNvSpPr/>
          <p:nvPr/>
        </p:nvSpPr>
        <p:spPr>
          <a:xfrm>
            <a:off x="899592" y="3140968"/>
            <a:ext cx="8136904" cy="646331"/>
          </a:xfrm>
          <a:prstGeom prst="rect">
            <a:avLst/>
          </a:prstGeom>
        </p:spPr>
        <p:txBody>
          <a:bodyPr wrap="square">
            <a:spAutoFit/>
          </a:bodyPr>
          <a:lstStyle/>
          <a:p>
            <a:pPr>
              <a:buFont typeface="Arial" pitchFamily="34" charset="0"/>
              <a:buChar char="•"/>
            </a:pPr>
            <a:r>
              <a:rPr lang="en-US" sz="1200" dirty="0"/>
              <a:t>Our expectation, that FDI levels will increase in Bosnia and Herzegovina, are based on our investment opportunities, availability of natural resources and intention to privatize many strategic companies</a:t>
            </a:r>
            <a:r>
              <a:rPr lang="bs-Latn-BA" sz="1200" dirty="0" smtClean="0"/>
              <a:t> </a:t>
            </a:r>
          </a:p>
          <a:p>
            <a:pPr>
              <a:buFont typeface="Arial" pitchFamily="34" charset="0"/>
              <a:buChar char="•"/>
            </a:pPr>
            <a:r>
              <a:rPr lang="en-GB" sz="1200" dirty="0" smtClean="0"/>
              <a:t>Due to the good reputation and long industrial tradition of B</a:t>
            </a:r>
            <a:r>
              <a:rPr lang="bs-Latn-BA" sz="1200" dirty="0" smtClean="0"/>
              <a:t>i</a:t>
            </a:r>
            <a:r>
              <a:rPr lang="en-GB" sz="1200" dirty="0" smtClean="0"/>
              <a:t>H, the manufacturing sector</a:t>
            </a:r>
            <a:r>
              <a:rPr lang="bs-Latn-BA" sz="1200" dirty="0" smtClean="0"/>
              <a:t> </a:t>
            </a:r>
            <a:r>
              <a:rPr lang="en-GB" sz="1200" dirty="0" smtClean="0"/>
              <a:t>received the most amount of FDI</a:t>
            </a:r>
            <a:endParaRPr lang="en-US" sz="1200" dirty="0"/>
          </a:p>
        </p:txBody>
      </p:sp>
      <p:sp>
        <p:nvSpPr>
          <p:cNvPr id="12" name="Rectangle 11"/>
          <p:cNvSpPr/>
          <p:nvPr/>
        </p:nvSpPr>
        <p:spPr>
          <a:xfrm rot="10800000" flipV="1">
            <a:off x="5940152" y="4877162"/>
            <a:ext cx="2808312" cy="830997"/>
          </a:xfrm>
          <a:prstGeom prst="rect">
            <a:avLst/>
          </a:prstGeom>
        </p:spPr>
        <p:txBody>
          <a:bodyPr wrap="square">
            <a:spAutoFit/>
          </a:bodyPr>
          <a:lstStyle/>
          <a:p>
            <a:pPr>
              <a:buFont typeface="Arial" pitchFamily="34" charset="0"/>
              <a:buChar char="•"/>
            </a:pPr>
            <a:r>
              <a:rPr lang="bs-Latn-BA" sz="1600" dirty="0" smtClean="0"/>
              <a:t> </a:t>
            </a:r>
            <a:r>
              <a:rPr lang="en-GB" sz="1600" dirty="0" smtClean="0"/>
              <a:t>European countries have invested more than 90% of total FDI in B</a:t>
            </a:r>
            <a:r>
              <a:rPr lang="bs-Latn-BA" sz="1600" dirty="0" smtClean="0"/>
              <a:t>i</a:t>
            </a:r>
            <a:r>
              <a:rPr lang="en-GB" sz="1600" dirty="0" smtClean="0"/>
              <a:t>H</a:t>
            </a:r>
            <a:endParaRPr lang="en-US" sz="1600" dirty="0"/>
          </a:p>
        </p:txBody>
      </p:sp>
      <p:sp>
        <p:nvSpPr>
          <p:cNvPr id="14" name="Rectangle 13"/>
          <p:cNvSpPr/>
          <p:nvPr/>
        </p:nvSpPr>
        <p:spPr>
          <a:xfrm rot="10800000" flipV="1">
            <a:off x="884738" y="3022902"/>
            <a:ext cx="8151758" cy="215444"/>
          </a:xfrm>
          <a:prstGeom prst="rect">
            <a:avLst/>
          </a:prstGeom>
        </p:spPr>
        <p:txBody>
          <a:bodyPr wrap="square">
            <a:spAutoFit/>
          </a:bodyPr>
          <a:lstStyle/>
          <a:p>
            <a:r>
              <a:rPr lang="bs-Latn-BA" sz="800" dirty="0" smtClean="0"/>
              <a:t>Source: Central Bank of BIH,* preliminary data</a:t>
            </a:r>
            <a:endParaRPr lang="en-US" sz="8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s-Latn-BA"/>
          </a:p>
        </p:txBody>
      </p:sp>
      <p:sp>
        <p:nvSpPr>
          <p:cNvPr id="10" name="Rectangle 3"/>
          <p:cNvSpPr>
            <a:spLocks noChangeArrowheads="1"/>
          </p:cNvSpPr>
          <p:nvPr/>
        </p:nvSpPr>
        <p:spPr bwMode="auto">
          <a:xfrm>
            <a:off x="0" y="-323165"/>
            <a:ext cx="3129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x-none" sz="1800" b="0" i="0" u="none" strike="noStrike" cap="none" normalizeH="0" baseline="0" dirty="0" smtClean="0">
                <a:ln>
                  <a:noFill/>
                </a:ln>
                <a:solidFill>
                  <a:schemeClr val="tx1"/>
                </a:solidFill>
                <a:effectLst/>
                <a:latin typeface="Arial" pitchFamily="34" charset="0"/>
                <a:cs typeface="Arial" pitchFamily="34" charset="0"/>
              </a:rPr>
              <a:t>  </a:t>
            </a:r>
            <a:r>
              <a:rPr kumimoji="0" lang="x-none" sz="17000" b="0" i="0" u="none" strike="noStrike" cap="none" normalizeH="0" baseline="0" dirty="0" smtClean="0">
                <a:ln>
                  <a:noFill/>
                </a:ln>
                <a:solidFill>
                  <a:schemeClr val="tx1"/>
                </a:solidFill>
                <a:effectLst/>
                <a:latin typeface="Arial" pitchFamily="34" charset="0"/>
                <a:cs typeface="Arial" pitchFamily="34" charset="0"/>
              </a:rPr>
              <a:t/>
            </a:r>
            <a:br>
              <a:rPr kumimoji="0" lang="x-none" sz="17000" b="0" i="0" u="none" strike="noStrike" cap="none" normalizeH="0" baseline="0" dirty="0" smtClean="0">
                <a:ln>
                  <a:noFill/>
                </a:ln>
                <a:solidFill>
                  <a:schemeClr val="tx1"/>
                </a:solidFill>
                <a:effectLst/>
                <a:latin typeface="Arial" pitchFamily="34" charset="0"/>
                <a:cs typeface="Arial" pitchFamily="34" charset="0"/>
              </a:rPr>
            </a:br>
            <a:endParaRPr kumimoji="0" lang="x-non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s-Latn-BA"/>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s-Latn-BA"/>
          </a:p>
        </p:txBody>
      </p:sp>
      <p:sp>
        <p:nvSpPr>
          <p:cNvPr id="9"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s-Latn-BA"/>
          </a:p>
        </p:txBody>
      </p:sp>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s-Latn-BA"/>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4158372"/>
            <a:ext cx="4824536" cy="2648051"/>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http://www.fipa.gov.ba/informacije/statistike/investicije/DSU.E.3.26.08.20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8044" y="743218"/>
            <a:ext cx="4175956" cy="2387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Chart 19"/>
          <p:cNvGraphicFramePr/>
          <p:nvPr>
            <p:extLst>
              <p:ext uri="{D42A27DB-BD31-4B8C-83A1-F6EECF244321}">
                <p14:modId xmlns:p14="http://schemas.microsoft.com/office/powerpoint/2010/main" val="317034865"/>
              </p:ext>
            </p:extLst>
          </p:nvPr>
        </p:nvGraphicFramePr>
        <p:xfrm>
          <a:off x="899592" y="743218"/>
          <a:ext cx="4013278" cy="22796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167777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3"/>
          <p:cNvSpPr txBox="1">
            <a:spLocks noChangeArrowheads="1"/>
          </p:cNvSpPr>
          <p:nvPr/>
        </p:nvSpPr>
        <p:spPr bwMode="auto">
          <a:xfrm rot="-5400000">
            <a:off x="-2639219" y="3151982"/>
            <a:ext cx="60483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bs-Latn-BA" altLang="en-US" sz="3000">
                <a:solidFill>
                  <a:schemeClr val="bg1"/>
                </a:solidFill>
                <a:latin typeface="Trebuchet MS" pitchFamily="34" charset="0"/>
              </a:rPr>
              <a:t>www.fipa.gov.ba</a:t>
            </a:r>
            <a:endParaRPr lang="en-US" altLang="en-US" sz="3000">
              <a:solidFill>
                <a:schemeClr val="bg1"/>
              </a:solidFill>
              <a:latin typeface="Trebuchet MS" pitchFamily="34" charset="0"/>
            </a:endParaRPr>
          </a:p>
        </p:txBody>
      </p:sp>
      <p:sp>
        <p:nvSpPr>
          <p:cNvPr id="24579" name="Rectangle 1"/>
          <p:cNvSpPr>
            <a:spLocks noChangeArrowheads="1"/>
          </p:cNvSpPr>
          <p:nvPr/>
        </p:nvSpPr>
        <p:spPr bwMode="auto">
          <a:xfrm>
            <a:off x="3635375" y="2663825"/>
            <a:ext cx="82073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altLang="en-US" sz="2000">
                <a:solidFill>
                  <a:srgbClr val="002A6C"/>
                </a:solidFill>
                <a:latin typeface="Cambria Math" pitchFamily="18" charset="0"/>
              </a:rPr>
              <a:t>.</a:t>
            </a:r>
          </a:p>
          <a:p>
            <a:pPr eaLnBrk="1" hangingPunct="1"/>
            <a:endParaRPr lang="en-US" altLang="en-US" sz="2000">
              <a:solidFill>
                <a:srgbClr val="002A6C"/>
              </a:solidFill>
              <a:latin typeface="Cambria Math" pitchFamily="18" charset="0"/>
            </a:endParaRPr>
          </a:p>
          <a:p>
            <a:pPr eaLnBrk="1" hangingPunct="1"/>
            <a:endParaRPr lang="en-US" altLang="en-US" sz="2000">
              <a:solidFill>
                <a:srgbClr val="002A6C"/>
              </a:solidFill>
              <a:latin typeface="Cambria Math" pitchFamily="18" charset="0"/>
            </a:endParaRPr>
          </a:p>
        </p:txBody>
      </p:sp>
      <p:pic>
        <p:nvPicPr>
          <p:cNvPr id="24585" name="Picture 4" descr="C:\Documents and Settings\haris.tiro\Desktop\pozadi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6988"/>
            <a:ext cx="9144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Rectangle 14"/>
          <p:cNvSpPr>
            <a:spLocks noChangeArrowheads="1"/>
          </p:cNvSpPr>
          <p:nvPr/>
        </p:nvSpPr>
        <p:spPr bwMode="auto">
          <a:xfrm>
            <a:off x="1152525" y="115888"/>
            <a:ext cx="7488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bs-Latn-BA" altLang="en-US" sz="3000" b="1" dirty="0" smtClean="0">
                <a:solidFill>
                  <a:schemeClr val="bg1"/>
                </a:solidFill>
                <a:latin typeface="Calibri" pitchFamily="34" charset="0"/>
              </a:rPr>
              <a:t>Agriculture and Food Processing </a:t>
            </a:r>
            <a:r>
              <a:rPr lang="bs-Latn-BA" altLang="en-US" sz="3000" b="1" dirty="0">
                <a:solidFill>
                  <a:schemeClr val="bg1"/>
                </a:solidFill>
                <a:latin typeface="Calibri" pitchFamily="34" charset="0"/>
              </a:rPr>
              <a:t>s</a:t>
            </a:r>
            <a:r>
              <a:rPr lang="bs-Latn-BA" altLang="en-US" sz="3000" b="1" dirty="0" smtClean="0">
                <a:solidFill>
                  <a:schemeClr val="bg1"/>
                </a:solidFill>
                <a:latin typeface="Calibri" pitchFamily="34" charset="0"/>
              </a:rPr>
              <a:t>ector</a:t>
            </a:r>
            <a:endParaRPr lang="en-GB" altLang="en-US" sz="3000" b="1" dirty="0">
              <a:solidFill>
                <a:schemeClr val="bg1"/>
              </a:solidFill>
              <a:latin typeface="Calibri" pitchFamily="34" charset="0"/>
            </a:endParaRPr>
          </a:p>
        </p:txBody>
      </p:sp>
      <p:sp>
        <p:nvSpPr>
          <p:cNvPr id="11" name="Rounded Rectangle 10"/>
          <p:cNvSpPr/>
          <p:nvPr/>
        </p:nvSpPr>
        <p:spPr>
          <a:xfrm>
            <a:off x="323850" y="908721"/>
            <a:ext cx="1800225" cy="4752527"/>
          </a:xfrm>
          <a:prstGeom prst="roundRect">
            <a:avLst/>
          </a:prstGeom>
          <a:solidFill>
            <a:schemeClr val="bg1">
              <a:alpha val="90000"/>
            </a:schemeClr>
          </a:solidFill>
          <a:ln>
            <a:solidFill>
              <a:srgbClr val="0214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s-Latn-BA" altLang="en-US" sz="1700" dirty="0">
              <a:solidFill>
                <a:srgbClr val="0D0262"/>
              </a:solidFill>
            </a:endParaRPr>
          </a:p>
          <a:p>
            <a:pPr algn="ctr">
              <a:defRPr/>
            </a:pPr>
            <a:endParaRPr lang="bs-Latn-BA" altLang="en-US" sz="1700" dirty="0">
              <a:solidFill>
                <a:srgbClr val="0D0262"/>
              </a:solidFill>
            </a:endParaRPr>
          </a:p>
          <a:p>
            <a:pPr algn="ctr">
              <a:defRPr/>
            </a:pPr>
            <a:endParaRPr lang="bs-Latn-BA" altLang="en-US" sz="1700" dirty="0">
              <a:solidFill>
                <a:srgbClr val="0D0262"/>
              </a:solidFill>
            </a:endParaRPr>
          </a:p>
          <a:p>
            <a:pPr algn="ctr">
              <a:defRPr/>
            </a:pPr>
            <a:r>
              <a:rPr lang="en-US" sz="1600" b="1" kern="0" dirty="0">
                <a:cs typeface="Arial" pitchFamily="34" charset="0"/>
              </a:rPr>
              <a:t>to </a:t>
            </a:r>
            <a:r>
              <a:rPr lang="bs-Latn-BA" sz="1600" dirty="0">
                <a:solidFill>
                  <a:srgbClr val="002A6C"/>
                </a:solidFill>
                <a:latin typeface="Cambria Math" pitchFamily="18" charset="0"/>
              </a:rPr>
              <a:t>F</a:t>
            </a:r>
            <a:r>
              <a:rPr lang="en-US" sz="1600" dirty="0" err="1" smtClean="0">
                <a:solidFill>
                  <a:srgbClr val="002A6C"/>
                </a:solidFill>
                <a:latin typeface="Cambria Math" pitchFamily="18" charset="0"/>
              </a:rPr>
              <a:t>ertile</a:t>
            </a:r>
            <a:r>
              <a:rPr lang="en-US" sz="1600" dirty="0" smtClean="0">
                <a:solidFill>
                  <a:srgbClr val="002A6C"/>
                </a:solidFill>
                <a:latin typeface="Cambria Math" pitchFamily="18" charset="0"/>
              </a:rPr>
              <a:t> </a:t>
            </a:r>
            <a:r>
              <a:rPr lang="en-US" sz="1600" dirty="0">
                <a:solidFill>
                  <a:srgbClr val="002A6C"/>
                </a:solidFill>
                <a:latin typeface="Cambria Math" pitchFamily="18" charset="0"/>
              </a:rPr>
              <a:t>and unpolluted soils, abundance of fresh water resources and favorable and varied climactic conditions remain an untapped resource at very competitive </a:t>
            </a:r>
            <a:r>
              <a:rPr lang="en-US" sz="1600" dirty="0" smtClean="0">
                <a:solidFill>
                  <a:srgbClr val="002A6C"/>
                </a:solidFill>
                <a:latin typeface="Cambria Math" pitchFamily="18" charset="0"/>
              </a:rPr>
              <a:t>costs</a:t>
            </a:r>
            <a:endParaRPr lang="en-GB" altLang="en-US" sz="1600" dirty="0">
              <a:solidFill>
                <a:srgbClr val="002A6C"/>
              </a:solidFill>
              <a:latin typeface="Cambria Math" pitchFamily="18" charset="0"/>
            </a:endParaRPr>
          </a:p>
        </p:txBody>
      </p:sp>
      <p:sp>
        <p:nvSpPr>
          <p:cNvPr id="12" name="Rounded Rectangle 11"/>
          <p:cNvSpPr/>
          <p:nvPr/>
        </p:nvSpPr>
        <p:spPr>
          <a:xfrm>
            <a:off x="2484438" y="908721"/>
            <a:ext cx="1800225" cy="4752527"/>
          </a:xfrm>
          <a:prstGeom prst="roundRect">
            <a:avLst/>
          </a:prstGeom>
          <a:solidFill>
            <a:schemeClr val="bg1">
              <a:alpha val="90000"/>
            </a:schemeClr>
          </a:solidFill>
          <a:ln>
            <a:solidFill>
              <a:srgbClr val="0214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s-Latn-BA" altLang="en-US" sz="1400" dirty="0">
              <a:solidFill>
                <a:srgbClr val="002A6C"/>
              </a:solidFill>
              <a:latin typeface="Cambria Math" pitchFamily="18" charset="0"/>
            </a:endParaRPr>
          </a:p>
          <a:p>
            <a:pPr algn="ctr">
              <a:defRPr/>
            </a:pPr>
            <a:endParaRPr lang="bs-Latn-BA" sz="1500" dirty="0" smtClean="0">
              <a:solidFill>
                <a:srgbClr val="002A6C"/>
              </a:solidFill>
              <a:latin typeface="Cambria Math" pitchFamily="18" charset="0"/>
            </a:endParaRPr>
          </a:p>
          <a:p>
            <a:pPr algn="ctr">
              <a:defRPr/>
            </a:pPr>
            <a:endParaRPr lang="bs-Latn-BA" sz="1500" dirty="0" smtClean="0">
              <a:solidFill>
                <a:srgbClr val="002A6C"/>
              </a:solidFill>
              <a:latin typeface="Cambria Math" pitchFamily="18" charset="0"/>
            </a:endParaRPr>
          </a:p>
          <a:p>
            <a:pPr algn="ctr">
              <a:defRPr/>
            </a:pPr>
            <a:r>
              <a:rPr lang="en-US" sz="1500" dirty="0" smtClean="0">
                <a:solidFill>
                  <a:srgbClr val="002A6C"/>
                </a:solidFill>
                <a:latin typeface="Cambria Math" pitchFamily="18" charset="0"/>
              </a:rPr>
              <a:t>B</a:t>
            </a:r>
            <a:r>
              <a:rPr lang="bs-Latn-BA" sz="1500" dirty="0" smtClean="0">
                <a:solidFill>
                  <a:srgbClr val="002A6C"/>
                </a:solidFill>
                <a:latin typeface="Cambria Math" pitchFamily="18" charset="0"/>
              </a:rPr>
              <a:t>i</a:t>
            </a:r>
            <a:r>
              <a:rPr lang="en-US" sz="1500" dirty="0" smtClean="0">
                <a:solidFill>
                  <a:srgbClr val="002A6C"/>
                </a:solidFill>
                <a:latin typeface="Cambria Math" pitchFamily="18" charset="0"/>
              </a:rPr>
              <a:t>H </a:t>
            </a:r>
            <a:r>
              <a:rPr lang="en-US" sz="1500" dirty="0">
                <a:solidFill>
                  <a:srgbClr val="002A6C"/>
                </a:solidFill>
                <a:latin typeface="Cambria Math" pitchFamily="18" charset="0"/>
              </a:rPr>
              <a:t>is a leading producer of raspberries (10th in the world), plums (15th), strawberries (35th) and offers high quality vegetables including among others potatoes, peppers, cabbage and cucumber</a:t>
            </a:r>
            <a:endParaRPr lang="en-US" altLang="en-US" sz="1500" dirty="0">
              <a:solidFill>
                <a:srgbClr val="002A6C"/>
              </a:solidFill>
              <a:latin typeface="Cambria Math" pitchFamily="18" charset="0"/>
            </a:endParaRPr>
          </a:p>
        </p:txBody>
      </p:sp>
      <p:sp>
        <p:nvSpPr>
          <p:cNvPr id="13" name="Rounded Rectangle 12"/>
          <p:cNvSpPr/>
          <p:nvPr/>
        </p:nvSpPr>
        <p:spPr>
          <a:xfrm>
            <a:off x="6875463" y="908721"/>
            <a:ext cx="1800225" cy="4752527"/>
          </a:xfrm>
          <a:prstGeom prst="roundRect">
            <a:avLst/>
          </a:prstGeom>
          <a:solidFill>
            <a:schemeClr val="bg1">
              <a:alpha val="90000"/>
            </a:schemeClr>
          </a:solidFill>
          <a:ln>
            <a:solidFill>
              <a:srgbClr val="0214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s-Latn-BA" sz="1600" dirty="0" smtClean="0">
              <a:solidFill>
                <a:srgbClr val="002A6C"/>
              </a:solidFill>
              <a:latin typeface="Cambria Math" pitchFamily="18" charset="0"/>
            </a:endParaRPr>
          </a:p>
          <a:p>
            <a:pPr algn="ctr">
              <a:defRPr/>
            </a:pPr>
            <a:endParaRPr lang="bs-Latn-BA" sz="1600" dirty="0" smtClean="0">
              <a:solidFill>
                <a:srgbClr val="002A6C"/>
              </a:solidFill>
              <a:latin typeface="Cambria Math" pitchFamily="18" charset="0"/>
            </a:endParaRPr>
          </a:p>
          <a:p>
            <a:pPr algn="ctr">
              <a:defRPr/>
            </a:pPr>
            <a:endParaRPr lang="bs-Latn-BA" sz="1600" dirty="0">
              <a:solidFill>
                <a:srgbClr val="002A6C"/>
              </a:solidFill>
              <a:latin typeface="Cambria Math" pitchFamily="18" charset="0"/>
            </a:endParaRPr>
          </a:p>
          <a:p>
            <a:pPr algn="ctr">
              <a:defRPr/>
            </a:pPr>
            <a:r>
              <a:rPr lang="en-US" sz="1600" dirty="0" smtClean="0">
                <a:solidFill>
                  <a:srgbClr val="002A6C"/>
                </a:solidFill>
                <a:latin typeface="Cambria Math" pitchFamily="18" charset="0"/>
              </a:rPr>
              <a:t>Excellent </a:t>
            </a:r>
            <a:r>
              <a:rPr lang="en-US" sz="1600" dirty="0">
                <a:solidFill>
                  <a:srgbClr val="002A6C"/>
                </a:solidFill>
                <a:latin typeface="Cambria Math" pitchFamily="18" charset="0"/>
              </a:rPr>
              <a:t>opportunity to cover the Balkan market demand as well as BIH, which imports over 75% of its food and agricultural </a:t>
            </a:r>
            <a:r>
              <a:rPr lang="bs-Latn-BA" sz="1600" dirty="0" smtClean="0">
                <a:solidFill>
                  <a:srgbClr val="002A6C"/>
                </a:solidFill>
                <a:latin typeface="Cambria Math" pitchFamily="18" charset="0"/>
              </a:rPr>
              <a:t>    </a:t>
            </a:r>
            <a:r>
              <a:rPr lang="en-US" sz="1600" dirty="0" smtClean="0">
                <a:solidFill>
                  <a:srgbClr val="002A6C"/>
                </a:solidFill>
                <a:latin typeface="Cambria Math" pitchFamily="18" charset="0"/>
              </a:rPr>
              <a:t>product </a:t>
            </a:r>
            <a:r>
              <a:rPr lang="en-US" sz="1600" b="1" dirty="0"/>
              <a:t>needs</a:t>
            </a:r>
            <a:endParaRPr lang="en-GB" altLang="en-US" sz="1600" dirty="0">
              <a:solidFill>
                <a:srgbClr val="002A6C"/>
              </a:solidFill>
              <a:latin typeface="Cambria Math" pitchFamily="18" charset="0"/>
            </a:endParaRPr>
          </a:p>
        </p:txBody>
      </p:sp>
      <p:sp>
        <p:nvSpPr>
          <p:cNvPr id="14" name="Rounded Rectangle 13"/>
          <p:cNvSpPr/>
          <p:nvPr/>
        </p:nvSpPr>
        <p:spPr>
          <a:xfrm>
            <a:off x="4643438" y="908721"/>
            <a:ext cx="1800225" cy="4752527"/>
          </a:xfrm>
          <a:prstGeom prst="roundRect">
            <a:avLst/>
          </a:prstGeom>
          <a:solidFill>
            <a:schemeClr val="bg1">
              <a:alpha val="90000"/>
            </a:schemeClr>
          </a:solidFill>
          <a:ln>
            <a:solidFill>
              <a:srgbClr val="0214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600" dirty="0">
                <a:solidFill>
                  <a:srgbClr val="002A6C"/>
                </a:solidFill>
                <a:latin typeface="Cambria Math" pitchFamily="18" charset="0"/>
              </a:rPr>
              <a:t>Average annual  fresh milk export growth rate  was 8%  in the period of  </a:t>
            </a:r>
            <a:r>
              <a:rPr lang="en-US" sz="1600" dirty="0" smtClean="0">
                <a:solidFill>
                  <a:srgbClr val="002A6C"/>
                </a:solidFill>
                <a:latin typeface="Cambria Math" pitchFamily="18" charset="0"/>
              </a:rPr>
              <a:t>2008/201</a:t>
            </a:r>
            <a:r>
              <a:rPr lang="bs-Latn-BA" sz="1600" dirty="0" smtClean="0">
                <a:solidFill>
                  <a:srgbClr val="002A6C"/>
                </a:solidFill>
                <a:latin typeface="Cambria Math" pitchFamily="18" charset="0"/>
              </a:rPr>
              <a:t>5</a:t>
            </a:r>
            <a:r>
              <a:rPr lang="en-US" sz="1600" dirty="0" smtClean="0">
                <a:solidFill>
                  <a:srgbClr val="002A6C"/>
                </a:solidFill>
                <a:latin typeface="Cambria Math" pitchFamily="18" charset="0"/>
              </a:rPr>
              <a:t> </a:t>
            </a:r>
            <a:endParaRPr lang="bs-Latn-BA" sz="1600" dirty="0">
              <a:solidFill>
                <a:srgbClr val="002A6C"/>
              </a:solidFill>
              <a:latin typeface="Cambria Math" pitchFamily="18" charset="0"/>
            </a:endParaRPr>
          </a:p>
        </p:txBody>
      </p:sp>
      <p:pic>
        <p:nvPicPr>
          <p:cNvPr id="24593" name="Picture 16" descr="Euro-symbol-graphi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7503" y="1105766"/>
            <a:ext cx="1296144"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http://www.fieldsync.net/files/2113/6460/9808/banner_agriculture.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1140127"/>
            <a:ext cx="1296144" cy="909883"/>
          </a:xfrm>
          <a:prstGeom prst="rect">
            <a:avLst/>
          </a:prstGeom>
          <a:noFill/>
          <a:ln>
            <a:noFill/>
          </a:ln>
        </p:spPr>
      </p:pic>
      <p:pic>
        <p:nvPicPr>
          <p:cNvPr id="20" name="Picture 19" descr="http://www.24sata.info/files/news/2014/Mart/maline_22890890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1767" y="1113155"/>
            <a:ext cx="1345565" cy="888365"/>
          </a:xfrm>
          <a:prstGeom prst="rect">
            <a:avLst/>
          </a:prstGeom>
          <a:noFill/>
          <a:ln>
            <a:noFill/>
          </a:ln>
        </p:spPr>
      </p:pic>
      <p:pic>
        <p:nvPicPr>
          <p:cNvPr id="21" name="Picture 20" descr="http://www.thewellnessworkshop.org/wp-content/uploads/2014/12/Dollarphotoclub_64034080.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96644" y="1126640"/>
            <a:ext cx="1186021" cy="936855"/>
          </a:xfrm>
          <a:prstGeom prst="rect">
            <a:avLst/>
          </a:prstGeom>
          <a:noFill/>
          <a:ln>
            <a:noFill/>
          </a:ln>
        </p:spPr>
      </p:pic>
      <p:pic>
        <p:nvPicPr>
          <p:cNvPr id="15" name="Picture 14" descr="http://www.meggle-pharma.com/images/meggle_icons/logo/Meggle%20Pharma%20white.png"/>
          <p:cNvPicPr/>
          <p:nvPr/>
        </p:nvPicPr>
        <p:blipFill>
          <a:blip r:embed="rId7">
            <a:extLst>
              <a:ext uri="{28A0092B-C50C-407E-A947-70E740481C1C}">
                <a14:useLocalDpi xmlns:a14="http://schemas.microsoft.com/office/drawing/2010/main" val="0"/>
              </a:ext>
            </a:extLst>
          </a:blip>
          <a:srcRect/>
          <a:stretch>
            <a:fillRect/>
          </a:stretch>
        </p:blipFill>
        <p:spPr bwMode="auto">
          <a:xfrm>
            <a:off x="384968" y="5661247"/>
            <a:ext cx="1822450" cy="1124731"/>
          </a:xfrm>
          <a:prstGeom prst="rect">
            <a:avLst/>
          </a:prstGeom>
          <a:noFill/>
          <a:ln>
            <a:noFill/>
          </a:ln>
        </p:spPr>
      </p:pic>
      <p:pic>
        <p:nvPicPr>
          <p:cNvPr id="16" name="Picture 15" descr="http://www.zott-dairy.com/fileadmin/templates/corporate/icons/zott_logo_icon_v2.png"/>
          <p:cNvPicPr/>
          <p:nvPr/>
        </p:nvPicPr>
        <p:blipFill>
          <a:blip r:embed="rId8">
            <a:extLst>
              <a:ext uri="{28A0092B-C50C-407E-A947-70E740481C1C}">
                <a14:useLocalDpi xmlns:a14="http://schemas.microsoft.com/office/drawing/2010/main" val="0"/>
              </a:ext>
            </a:extLst>
          </a:blip>
          <a:srcRect/>
          <a:stretch>
            <a:fillRect/>
          </a:stretch>
        </p:blipFill>
        <p:spPr bwMode="auto">
          <a:xfrm>
            <a:off x="2834004" y="5781334"/>
            <a:ext cx="1223327" cy="884555"/>
          </a:xfrm>
          <a:prstGeom prst="rect">
            <a:avLst/>
          </a:prstGeom>
          <a:noFill/>
          <a:ln>
            <a:noFill/>
          </a:ln>
        </p:spPr>
      </p:pic>
      <p:pic>
        <p:nvPicPr>
          <p:cNvPr id="17" name="Picture 16" descr="http://vignette1.wikia.nocookie.net/logopedia/images/e/e6/Nestl%C3%A9_Chocolove.png/revision/latest?cb=20100720163017"/>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77137" y="5757839"/>
            <a:ext cx="1614805" cy="908050"/>
          </a:xfrm>
          <a:prstGeom prst="rect">
            <a:avLst/>
          </a:prstGeom>
          <a:noFill/>
          <a:ln>
            <a:noFill/>
          </a:ln>
        </p:spPr>
      </p:pic>
      <p:pic>
        <p:nvPicPr>
          <p:cNvPr id="18" name="Picture 17" descr="http://www.lascom.fr/medias/_EN/Customers/20070716Groupelactalis.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10742" y="5849597"/>
            <a:ext cx="1056640" cy="748030"/>
          </a:xfrm>
          <a:prstGeom prst="rect">
            <a:avLst/>
          </a:prstGeom>
          <a:noFill/>
          <a:ln>
            <a:noFill/>
          </a:ln>
        </p:spPr>
      </p:pic>
    </p:spTree>
    <p:extLst>
      <p:ext uri="{BB962C8B-B14F-4D97-AF65-F5344CB8AC3E}">
        <p14:creationId xmlns:p14="http://schemas.microsoft.com/office/powerpoint/2010/main" val="573725592"/>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3"/>
          <p:cNvSpPr txBox="1">
            <a:spLocks noChangeArrowheads="1"/>
          </p:cNvSpPr>
          <p:nvPr/>
        </p:nvSpPr>
        <p:spPr bwMode="auto">
          <a:xfrm rot="-5400000">
            <a:off x="-2639219" y="3151982"/>
            <a:ext cx="60483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bs-Latn-BA" altLang="en-US" sz="3000">
                <a:solidFill>
                  <a:schemeClr val="bg1"/>
                </a:solidFill>
                <a:latin typeface="Trebuchet MS" pitchFamily="34" charset="0"/>
              </a:rPr>
              <a:t>www.fipa.gov.ba</a:t>
            </a:r>
            <a:endParaRPr lang="en-US" altLang="en-US" sz="3000">
              <a:solidFill>
                <a:schemeClr val="bg1"/>
              </a:solidFill>
              <a:latin typeface="Trebuchet MS" pitchFamily="34" charset="0"/>
            </a:endParaRPr>
          </a:p>
        </p:txBody>
      </p:sp>
      <p:sp>
        <p:nvSpPr>
          <p:cNvPr id="2" name="Rectangle 1"/>
          <p:cNvSpPr/>
          <p:nvPr/>
        </p:nvSpPr>
        <p:spPr>
          <a:xfrm>
            <a:off x="2051050" y="981075"/>
            <a:ext cx="5886450" cy="461963"/>
          </a:xfrm>
          <a:prstGeom prst="rect">
            <a:avLst/>
          </a:prstGeom>
        </p:spPr>
        <p:txBody>
          <a:bodyPr>
            <a:spAutoFit/>
          </a:bodyPr>
          <a:lstStyle/>
          <a:p>
            <a:pPr eaLnBrk="1" fontAlgn="auto" hangingPunct="1">
              <a:spcBef>
                <a:spcPts val="0"/>
              </a:spcBef>
              <a:spcAft>
                <a:spcPts val="0"/>
              </a:spcAft>
              <a:defRPr/>
            </a:pPr>
            <a:r>
              <a:rPr lang="bs-Latn-BA" sz="2400" b="1" dirty="0" smtClean="0">
                <a:solidFill>
                  <a:schemeClr val="accent6"/>
                </a:solidFill>
                <a:latin typeface="Cambria Math" panose="02040503050406030204" pitchFamily="18" charset="0"/>
                <a:ea typeface="Cambria Math" panose="02040503050406030204" pitchFamily="18" charset="0"/>
              </a:rPr>
              <a:t>6</a:t>
            </a:r>
            <a:r>
              <a:rPr lang="en-US" sz="2400" b="1" dirty="0" smtClean="0">
                <a:solidFill>
                  <a:schemeClr val="accent6"/>
                </a:solidFill>
                <a:latin typeface="Cambria Math" panose="02040503050406030204" pitchFamily="18" charset="0"/>
                <a:ea typeface="Cambria Math" panose="02040503050406030204" pitchFamily="18" charset="0"/>
              </a:rPr>
              <a:t>3</a:t>
            </a:r>
            <a:r>
              <a:rPr lang="en-US" sz="2400" b="1" dirty="0">
                <a:solidFill>
                  <a:schemeClr val="accent6"/>
                </a:solidFill>
                <a:latin typeface="Cambria Math" panose="02040503050406030204" pitchFamily="18" charset="0"/>
                <a:ea typeface="Cambria Math" panose="02040503050406030204" pitchFamily="18" charset="0"/>
              </a:rPr>
              <a:t>%</a:t>
            </a:r>
            <a:r>
              <a:rPr lang="en-US" sz="2400" dirty="0">
                <a:solidFill>
                  <a:schemeClr val="accent6"/>
                </a:solidFill>
                <a:latin typeface="Cambria Math" panose="02040503050406030204" pitchFamily="18" charset="0"/>
                <a:ea typeface="Cambria Math" panose="02040503050406030204" pitchFamily="18" charset="0"/>
              </a:rPr>
              <a:t> </a:t>
            </a:r>
            <a:r>
              <a:rPr lang="en-US" sz="2400" b="1" dirty="0">
                <a:solidFill>
                  <a:schemeClr val="accent6"/>
                </a:solidFill>
                <a:latin typeface="Cambria Math" panose="02040503050406030204" pitchFamily="18" charset="0"/>
                <a:ea typeface="Cambria Math" panose="02040503050406030204" pitchFamily="18" charset="0"/>
              </a:rPr>
              <a:t>of BiH territory is covered in forests </a:t>
            </a:r>
            <a:endParaRPr lang="en-US" sz="2400" dirty="0">
              <a:solidFill>
                <a:schemeClr val="accent6"/>
              </a:solidFill>
              <a:latin typeface="Cambria Math" panose="02040503050406030204" pitchFamily="18" charset="0"/>
              <a:ea typeface="Cambria Math" panose="02040503050406030204" pitchFamily="18" charset="0"/>
              <a:cs typeface="+mn-cs"/>
            </a:endParaRPr>
          </a:p>
        </p:txBody>
      </p:sp>
      <p:pic>
        <p:nvPicPr>
          <p:cNvPr id="25604"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5805488"/>
            <a:ext cx="13843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5516563"/>
            <a:ext cx="132715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il_fi" descr="http://images.fordaq.com/dcp-10000-1243-2/Cor%C3%A0-Domenico-%26-Figli-SpA.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5805488"/>
            <a:ext cx="14398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40200" y="5661025"/>
            <a:ext cx="1874838"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3" descr="http://www.ekapija.com/logo/5091825_logo.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1863" y="5876925"/>
            <a:ext cx="1341437"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4" descr="C:\Documents and Settings\haris.tiro\Desktop\pozadin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13" y="-26988"/>
            <a:ext cx="9144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Rectangle 12"/>
          <p:cNvSpPr>
            <a:spLocks noChangeArrowheads="1"/>
          </p:cNvSpPr>
          <p:nvPr/>
        </p:nvSpPr>
        <p:spPr bwMode="auto">
          <a:xfrm>
            <a:off x="1152525" y="115888"/>
            <a:ext cx="7488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GB" altLang="en-US" sz="3000" b="1">
                <a:solidFill>
                  <a:schemeClr val="bg1"/>
                </a:solidFill>
                <a:latin typeface="Calibri" pitchFamily="34" charset="0"/>
              </a:rPr>
              <a:t>Wood Industry</a:t>
            </a:r>
          </a:p>
        </p:txBody>
      </p:sp>
      <p:sp>
        <p:nvSpPr>
          <p:cNvPr id="12" name="Rounded Rectangle 11"/>
          <p:cNvSpPr/>
          <p:nvPr/>
        </p:nvSpPr>
        <p:spPr>
          <a:xfrm>
            <a:off x="395288" y="1628775"/>
            <a:ext cx="1800225" cy="3887788"/>
          </a:xfrm>
          <a:prstGeom prst="roundRect">
            <a:avLst/>
          </a:prstGeom>
          <a:solidFill>
            <a:schemeClr val="bg1">
              <a:alpha val="90000"/>
            </a:schemeClr>
          </a:solidFill>
          <a:ln>
            <a:solidFill>
              <a:srgbClr val="0214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s-Latn-BA" altLang="en-US" sz="1700" dirty="0">
              <a:solidFill>
                <a:srgbClr val="0D0262"/>
              </a:solidFill>
            </a:endParaRPr>
          </a:p>
          <a:p>
            <a:pPr algn="ctr">
              <a:defRPr/>
            </a:pPr>
            <a:endParaRPr lang="bs-Latn-BA" altLang="en-US" sz="1700" dirty="0">
              <a:solidFill>
                <a:srgbClr val="0D0262"/>
              </a:solidFill>
            </a:endParaRPr>
          </a:p>
          <a:p>
            <a:pPr algn="ctr">
              <a:defRPr/>
            </a:pPr>
            <a:endParaRPr lang="bs-Latn-BA" altLang="en-US" sz="1700" dirty="0">
              <a:solidFill>
                <a:srgbClr val="0D0262"/>
              </a:solidFill>
            </a:endParaRPr>
          </a:p>
          <a:p>
            <a:pPr algn="ctr">
              <a:defRPr/>
            </a:pPr>
            <a:r>
              <a:rPr lang="en-US" altLang="en-US" sz="1600" dirty="0">
                <a:solidFill>
                  <a:srgbClr val="002A6C"/>
                </a:solidFill>
                <a:latin typeface="Cambria Math" pitchFamily="18" charset="0"/>
              </a:rPr>
              <a:t>Unparalleled access to natural resources, including different types of timber</a:t>
            </a:r>
            <a:endParaRPr lang="bs-Latn-BA" altLang="en-US" sz="1600" dirty="0">
              <a:solidFill>
                <a:srgbClr val="002A6C"/>
              </a:solidFill>
              <a:latin typeface="Cambria Math" pitchFamily="18" charset="0"/>
            </a:endParaRPr>
          </a:p>
          <a:p>
            <a:pPr algn="ctr">
              <a:defRPr/>
            </a:pPr>
            <a:endParaRPr lang="bs-Latn-BA" altLang="en-US" sz="1600" dirty="0">
              <a:solidFill>
                <a:srgbClr val="002A6C"/>
              </a:solidFill>
              <a:latin typeface="Cambria Math" pitchFamily="18" charset="0"/>
            </a:endParaRPr>
          </a:p>
          <a:p>
            <a:pPr algn="ctr">
              <a:defRPr/>
            </a:pPr>
            <a:endParaRPr lang="bs-Latn-BA" altLang="en-US" sz="1600" dirty="0">
              <a:solidFill>
                <a:srgbClr val="002A6C"/>
              </a:solidFill>
              <a:latin typeface="Cambria Math" pitchFamily="18" charset="0"/>
            </a:endParaRPr>
          </a:p>
          <a:p>
            <a:pPr algn="ctr">
              <a:defRPr/>
            </a:pPr>
            <a:endParaRPr lang="bs-Latn-BA" altLang="en-US" sz="1600" dirty="0">
              <a:solidFill>
                <a:srgbClr val="002A6C"/>
              </a:solidFill>
              <a:latin typeface="Cambria Math" pitchFamily="18" charset="0"/>
            </a:endParaRPr>
          </a:p>
          <a:p>
            <a:pPr algn="ctr">
              <a:defRPr/>
            </a:pPr>
            <a:endParaRPr lang="en-GB" altLang="en-US" sz="1700" dirty="0">
              <a:solidFill>
                <a:srgbClr val="0D0262"/>
              </a:solidFill>
            </a:endParaRPr>
          </a:p>
        </p:txBody>
      </p:sp>
      <p:sp>
        <p:nvSpPr>
          <p:cNvPr id="13" name="Rounded Rectangle 12"/>
          <p:cNvSpPr/>
          <p:nvPr/>
        </p:nvSpPr>
        <p:spPr>
          <a:xfrm>
            <a:off x="2411413" y="1628775"/>
            <a:ext cx="1800225" cy="3887788"/>
          </a:xfrm>
          <a:prstGeom prst="roundRect">
            <a:avLst/>
          </a:prstGeom>
          <a:solidFill>
            <a:schemeClr val="bg1">
              <a:alpha val="90000"/>
            </a:schemeClr>
          </a:solidFill>
          <a:ln>
            <a:solidFill>
              <a:srgbClr val="0214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s-Latn-BA" altLang="en-US" sz="1700" dirty="0">
              <a:solidFill>
                <a:srgbClr val="0D0262"/>
              </a:solidFill>
            </a:endParaRPr>
          </a:p>
          <a:p>
            <a:pPr algn="ctr">
              <a:defRPr/>
            </a:pPr>
            <a:endParaRPr lang="bs-Latn-BA" altLang="en-US" sz="1700" dirty="0">
              <a:solidFill>
                <a:srgbClr val="0D0262"/>
              </a:solidFill>
            </a:endParaRPr>
          </a:p>
          <a:p>
            <a:pPr algn="ctr">
              <a:defRPr/>
            </a:pPr>
            <a:endParaRPr lang="bs-Latn-BA" altLang="en-US" sz="1700" dirty="0">
              <a:solidFill>
                <a:srgbClr val="0D0262"/>
              </a:solidFill>
            </a:endParaRPr>
          </a:p>
          <a:p>
            <a:pPr algn="ctr">
              <a:defRPr/>
            </a:pPr>
            <a:r>
              <a:rPr lang="en-US" altLang="en-US" sz="1600" dirty="0">
                <a:solidFill>
                  <a:srgbClr val="002A6C"/>
                </a:solidFill>
                <a:latin typeface="Cambria Math" pitchFamily="18" charset="0"/>
              </a:rPr>
              <a:t>A large and productive workforce skilled in wood processing, furniture, wood flooring and other verticals</a:t>
            </a:r>
            <a:endParaRPr lang="bs-Latn-BA" altLang="en-US" sz="1600" dirty="0">
              <a:solidFill>
                <a:srgbClr val="002A6C"/>
              </a:solidFill>
              <a:latin typeface="Cambria Math" pitchFamily="18" charset="0"/>
            </a:endParaRPr>
          </a:p>
          <a:p>
            <a:pPr algn="ctr">
              <a:defRPr/>
            </a:pPr>
            <a:endParaRPr lang="bs-Latn-BA" altLang="en-US" sz="1600" dirty="0">
              <a:solidFill>
                <a:srgbClr val="002A6C"/>
              </a:solidFill>
              <a:latin typeface="Cambria Math" pitchFamily="18" charset="0"/>
            </a:endParaRPr>
          </a:p>
          <a:p>
            <a:pPr algn="ctr">
              <a:defRPr/>
            </a:pPr>
            <a:endParaRPr lang="bs-Latn-BA" altLang="en-US" sz="1600" dirty="0">
              <a:solidFill>
                <a:srgbClr val="002A6C"/>
              </a:solidFill>
              <a:latin typeface="Cambria Math" pitchFamily="18" charset="0"/>
            </a:endParaRPr>
          </a:p>
          <a:p>
            <a:pPr algn="ctr">
              <a:defRPr/>
            </a:pPr>
            <a:endParaRPr lang="en-GB" altLang="en-US" sz="1700" dirty="0">
              <a:solidFill>
                <a:srgbClr val="0D0262"/>
              </a:solidFill>
            </a:endParaRPr>
          </a:p>
        </p:txBody>
      </p:sp>
      <p:sp>
        <p:nvSpPr>
          <p:cNvPr id="14" name="Rounded Rectangle 13"/>
          <p:cNvSpPr/>
          <p:nvPr/>
        </p:nvSpPr>
        <p:spPr>
          <a:xfrm>
            <a:off x="6659563" y="1628775"/>
            <a:ext cx="1800225" cy="3816350"/>
          </a:xfrm>
          <a:prstGeom prst="roundRect">
            <a:avLst/>
          </a:prstGeom>
          <a:solidFill>
            <a:schemeClr val="bg1">
              <a:alpha val="90000"/>
            </a:schemeClr>
          </a:solidFill>
          <a:ln>
            <a:solidFill>
              <a:srgbClr val="0214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1600" dirty="0">
                <a:solidFill>
                  <a:srgbClr val="002A6C"/>
                </a:solidFill>
                <a:latin typeface="Cambria Math" pitchFamily="18" charset="0"/>
              </a:rPr>
              <a:t>Tradition in wood production and processing that provides strong access to existing and emerging markets</a:t>
            </a:r>
            <a:endParaRPr lang="en-GB" altLang="en-US" sz="1700" dirty="0">
              <a:solidFill>
                <a:srgbClr val="0D0262"/>
              </a:solidFill>
            </a:endParaRPr>
          </a:p>
        </p:txBody>
      </p:sp>
      <p:sp>
        <p:nvSpPr>
          <p:cNvPr id="15" name="Rounded Rectangle 14"/>
          <p:cNvSpPr/>
          <p:nvPr/>
        </p:nvSpPr>
        <p:spPr>
          <a:xfrm>
            <a:off x="4500563" y="1628775"/>
            <a:ext cx="1800225" cy="3887788"/>
          </a:xfrm>
          <a:prstGeom prst="roundRect">
            <a:avLst/>
          </a:prstGeom>
          <a:solidFill>
            <a:schemeClr val="bg1">
              <a:alpha val="90000"/>
            </a:schemeClr>
          </a:solidFill>
          <a:ln>
            <a:solidFill>
              <a:srgbClr val="0214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s-Latn-BA" altLang="en-US" sz="1600" dirty="0">
              <a:solidFill>
                <a:srgbClr val="002A6C"/>
              </a:solidFill>
              <a:latin typeface="Cambria Math" pitchFamily="18" charset="0"/>
            </a:endParaRPr>
          </a:p>
          <a:p>
            <a:pPr algn="ctr">
              <a:defRPr/>
            </a:pPr>
            <a:endParaRPr lang="bs-Latn-BA" altLang="en-US" sz="1600" dirty="0">
              <a:solidFill>
                <a:srgbClr val="002A6C"/>
              </a:solidFill>
              <a:latin typeface="Cambria Math" pitchFamily="18" charset="0"/>
            </a:endParaRPr>
          </a:p>
          <a:p>
            <a:pPr algn="ctr">
              <a:defRPr/>
            </a:pPr>
            <a:endParaRPr lang="bs-Latn-BA" altLang="en-US" sz="1600" dirty="0">
              <a:solidFill>
                <a:srgbClr val="002A6C"/>
              </a:solidFill>
              <a:latin typeface="Cambria Math" pitchFamily="18" charset="0"/>
            </a:endParaRPr>
          </a:p>
          <a:p>
            <a:pPr algn="ctr">
              <a:defRPr/>
            </a:pPr>
            <a:r>
              <a:rPr lang="en-US" altLang="en-US" sz="1600" dirty="0">
                <a:solidFill>
                  <a:srgbClr val="002A6C"/>
                </a:solidFill>
                <a:latin typeface="Cambria Math" pitchFamily="18" charset="0"/>
              </a:rPr>
              <a:t>A wood products laboratory and testing facility to increase research and development capabilities, lower costs, and create greater market access</a:t>
            </a:r>
            <a:endParaRPr lang="bs-Latn-BA" altLang="en-US" sz="1700" dirty="0">
              <a:solidFill>
                <a:srgbClr val="0D0262"/>
              </a:solidFill>
            </a:endParaRPr>
          </a:p>
        </p:txBody>
      </p:sp>
      <p:pic>
        <p:nvPicPr>
          <p:cNvPr id="25615" name="Picture 15" descr="NATURAL RESOURCES.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0113" y="1773238"/>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Picture 16" descr="graduation.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843213" y="1773238"/>
            <a:ext cx="8651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7"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92950" y="1700213"/>
            <a:ext cx="7921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C:\Users\ljiljana.zvonar\Desktop\cite locator\fotografije\t03.jpg"/>
          <p:cNvPicPr>
            <a:picLocks noChangeAspect="1" noChangeArrowheads="1"/>
          </p:cNvPicPr>
          <p:nvPr/>
        </p:nvPicPr>
        <p:blipFill rotWithShape="1">
          <a:blip r:embed="rId11" cstate="print">
            <a:extLst/>
          </a:blip>
          <a:srcRect l="5556" r="5556"/>
          <a:stretch/>
        </p:blipFill>
        <p:spPr bwMode="auto">
          <a:xfrm>
            <a:off x="4974272" y="1743040"/>
            <a:ext cx="749856" cy="749856"/>
          </a:xfrm>
          <a:prstGeom prst="ellipse">
            <a:avLst/>
          </a:prstGeom>
          <a:noFill/>
          <a:extLst/>
        </p:spPr>
      </p:pic>
    </p:spTree>
    <p:extLst>
      <p:ext uri="{BB962C8B-B14F-4D97-AF65-F5344CB8AC3E}">
        <p14:creationId xmlns:p14="http://schemas.microsoft.com/office/powerpoint/2010/main" val="18222951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6588125" y="3995738"/>
            <a:ext cx="81359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eaLnBrk="1" hangingPunct="1">
              <a:tabLst>
                <a:tab pos="457200" algn="l"/>
              </a:tabLst>
            </a:pPr>
            <a:endParaRPr lang="en-GB" altLang="en-US" sz="2000">
              <a:solidFill>
                <a:srgbClr val="002A6C"/>
              </a:solidFill>
              <a:latin typeface="Cambria Math" pitchFamily="18" charset="0"/>
            </a:endParaRPr>
          </a:p>
          <a:p>
            <a:pPr algn="just">
              <a:tabLst>
                <a:tab pos="457200" algn="l"/>
              </a:tabLst>
            </a:pPr>
            <a:endParaRPr lang="en-GB" altLang="en-US" sz="2000">
              <a:solidFill>
                <a:srgbClr val="002A6C"/>
              </a:solidFill>
              <a:latin typeface="Cambria Math" pitchFamily="18" charset="0"/>
            </a:endParaRPr>
          </a:p>
          <a:p>
            <a:pPr algn="just">
              <a:tabLst>
                <a:tab pos="457200" algn="l"/>
              </a:tabLst>
            </a:pPr>
            <a:endParaRPr lang="en-GB" altLang="en-US" sz="2000">
              <a:solidFill>
                <a:srgbClr val="002A6C"/>
              </a:solidFill>
              <a:latin typeface="Cambria Math" pitchFamily="18" charset="0"/>
            </a:endParaRPr>
          </a:p>
          <a:p>
            <a:pPr algn="just">
              <a:tabLst>
                <a:tab pos="457200" algn="l"/>
              </a:tabLst>
            </a:pPr>
            <a:endParaRPr lang="en-US" altLang="en-US" sz="2000">
              <a:solidFill>
                <a:srgbClr val="002A6C"/>
              </a:solidFill>
              <a:latin typeface="Cambria Math" pitchFamily="18" charset="0"/>
            </a:endParaRPr>
          </a:p>
        </p:txBody>
      </p:sp>
      <p:sp>
        <p:nvSpPr>
          <p:cNvPr id="2" name="Rectangle 1"/>
          <p:cNvSpPr/>
          <p:nvPr/>
        </p:nvSpPr>
        <p:spPr>
          <a:xfrm>
            <a:off x="539750" y="760413"/>
            <a:ext cx="8297863" cy="871537"/>
          </a:xfrm>
          <a:prstGeom prst="rect">
            <a:avLst/>
          </a:prstGeom>
        </p:spPr>
        <p:txBody>
          <a:bodyPr>
            <a:spAutoFit/>
          </a:bodyPr>
          <a:lstStyle/>
          <a:p>
            <a:pPr algn="ctr" eaLnBrk="1" fontAlgn="auto" hangingPunct="1">
              <a:lnSpc>
                <a:spcPct val="115000"/>
              </a:lnSpc>
              <a:spcBef>
                <a:spcPts val="0"/>
              </a:spcBef>
              <a:spcAft>
                <a:spcPts val="1000"/>
              </a:spcAft>
              <a:defRPr/>
            </a:pPr>
            <a:r>
              <a:rPr lang="en-US" sz="2200" b="1" dirty="0">
                <a:solidFill>
                  <a:schemeClr val="accent6"/>
                </a:solidFill>
                <a:latin typeface="Calibri" pitchFamily="34" charset="0"/>
                <a:ea typeface="Cambria Math" panose="02040503050406030204" pitchFamily="18" charset="0"/>
                <a:cs typeface="ZurichBT-RomanCondensed"/>
              </a:rPr>
              <a:t>Leading export sector in BiH economy with 10% annual  growth rate  over the past years</a:t>
            </a:r>
            <a:endParaRPr lang="en-US" sz="2200" dirty="0">
              <a:solidFill>
                <a:schemeClr val="accent6"/>
              </a:solidFill>
              <a:latin typeface="Calibri" pitchFamily="34" charset="0"/>
              <a:ea typeface="Cambria Math" panose="02040503050406030204" pitchFamily="18" charset="0"/>
              <a:cs typeface="+mn-cs"/>
            </a:endParaRPr>
          </a:p>
        </p:txBody>
      </p:sp>
      <p:pic>
        <p:nvPicPr>
          <p:cNvPr id="23556" name="Picture 17" descr="http://www.seeklogo.com/images/F/FEAL-logo-78ECA6769B-seeklogo.co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2350" y="6126163"/>
            <a:ext cx="14652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544" y="6257925"/>
            <a:ext cx="1150937"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70592" y="6285933"/>
            <a:ext cx="1146175"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93344" y="6269038"/>
            <a:ext cx="15621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51500" y="6125369"/>
            <a:ext cx="17684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4" descr="C:\Documents and Settings\haris.tiro\Desktop\pozadin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6988"/>
            <a:ext cx="9144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Rectangle 12"/>
          <p:cNvSpPr>
            <a:spLocks noChangeArrowheads="1"/>
          </p:cNvSpPr>
          <p:nvPr/>
        </p:nvSpPr>
        <p:spPr bwMode="auto">
          <a:xfrm>
            <a:off x="1116013" y="115888"/>
            <a:ext cx="74882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3000" b="1">
                <a:solidFill>
                  <a:schemeClr val="bg1"/>
                </a:solidFill>
                <a:latin typeface="Calibri" pitchFamily="34" charset="0"/>
              </a:rPr>
              <a:t>Metal Processing Industry</a:t>
            </a:r>
            <a:endParaRPr lang="en-GB" altLang="en-US" sz="3000" b="1">
              <a:solidFill>
                <a:schemeClr val="bg1"/>
              </a:solidFill>
              <a:latin typeface="Calibri" pitchFamily="34" charset="0"/>
            </a:endParaRPr>
          </a:p>
        </p:txBody>
      </p:sp>
      <p:sp>
        <p:nvSpPr>
          <p:cNvPr id="11" name="Rounded Rectangle 10"/>
          <p:cNvSpPr/>
          <p:nvPr/>
        </p:nvSpPr>
        <p:spPr>
          <a:xfrm>
            <a:off x="250825" y="1700213"/>
            <a:ext cx="1800225" cy="4465637"/>
          </a:xfrm>
          <a:prstGeom prst="roundRect">
            <a:avLst/>
          </a:prstGeom>
          <a:solidFill>
            <a:schemeClr val="bg1">
              <a:alpha val="90000"/>
            </a:schemeClr>
          </a:solidFill>
          <a:ln>
            <a:solidFill>
              <a:srgbClr val="0214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s-Latn-BA" altLang="en-US" sz="1700" dirty="0">
              <a:solidFill>
                <a:srgbClr val="0D0262"/>
              </a:solidFill>
            </a:endParaRPr>
          </a:p>
          <a:p>
            <a:pPr algn="ctr">
              <a:defRPr/>
            </a:pPr>
            <a:endParaRPr lang="bs-Latn-BA" altLang="en-US" sz="1700" dirty="0">
              <a:solidFill>
                <a:srgbClr val="0D0262"/>
              </a:solidFill>
            </a:endParaRPr>
          </a:p>
          <a:p>
            <a:pPr algn="ctr">
              <a:defRPr/>
            </a:pPr>
            <a:endParaRPr lang="bs-Latn-BA" altLang="en-US" sz="1700" dirty="0">
              <a:solidFill>
                <a:srgbClr val="0D0262"/>
              </a:solidFill>
            </a:endParaRPr>
          </a:p>
          <a:p>
            <a:pPr algn="ctr">
              <a:defRPr/>
            </a:pPr>
            <a:endParaRPr lang="bs-Latn-BA" altLang="en-US" sz="1700" dirty="0">
              <a:solidFill>
                <a:srgbClr val="0D0262"/>
              </a:solidFill>
            </a:endParaRPr>
          </a:p>
          <a:p>
            <a:pPr algn="ctr">
              <a:defRPr/>
            </a:pPr>
            <a:endParaRPr lang="bs-Latn-BA" altLang="en-US" sz="1700" dirty="0">
              <a:solidFill>
                <a:srgbClr val="0D0262"/>
              </a:solidFill>
            </a:endParaRPr>
          </a:p>
          <a:p>
            <a:pPr algn="ctr">
              <a:tabLst>
                <a:tab pos="457200" algn="l"/>
              </a:tabLst>
              <a:defRPr/>
            </a:pPr>
            <a:r>
              <a:rPr lang="en-US" altLang="en-US" sz="1700" dirty="0">
                <a:solidFill>
                  <a:srgbClr val="0D0262"/>
                </a:solidFill>
              </a:rPr>
              <a:t>Manufacturing support from beginning to an end – from raw materials, through design, engineering and development phase, as well as maintenance support</a:t>
            </a:r>
            <a:endParaRPr lang="bs-Latn-BA" altLang="en-US" sz="1700" dirty="0">
              <a:solidFill>
                <a:srgbClr val="0D0262"/>
              </a:solidFill>
            </a:endParaRPr>
          </a:p>
          <a:p>
            <a:pPr algn="ctr">
              <a:tabLst>
                <a:tab pos="457200" algn="l"/>
              </a:tabLst>
              <a:defRPr/>
            </a:pPr>
            <a:endParaRPr lang="en-US" altLang="en-US" sz="1700" dirty="0">
              <a:solidFill>
                <a:srgbClr val="0D0262"/>
              </a:solidFill>
            </a:endParaRPr>
          </a:p>
          <a:p>
            <a:pPr algn="ctr">
              <a:defRPr/>
            </a:pPr>
            <a:endParaRPr lang="en-GB" altLang="en-US" sz="1700" dirty="0">
              <a:solidFill>
                <a:srgbClr val="0D0262"/>
              </a:solidFill>
            </a:endParaRPr>
          </a:p>
        </p:txBody>
      </p:sp>
      <p:sp>
        <p:nvSpPr>
          <p:cNvPr id="12" name="Rounded Rectangle 11"/>
          <p:cNvSpPr/>
          <p:nvPr/>
        </p:nvSpPr>
        <p:spPr>
          <a:xfrm>
            <a:off x="7343775" y="1700213"/>
            <a:ext cx="1549400" cy="4465637"/>
          </a:xfrm>
          <a:prstGeom prst="roundRect">
            <a:avLst/>
          </a:prstGeom>
          <a:solidFill>
            <a:schemeClr val="bg1">
              <a:alpha val="90000"/>
            </a:schemeClr>
          </a:solidFill>
          <a:ln>
            <a:solidFill>
              <a:srgbClr val="0214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s-Latn-BA" altLang="en-US" sz="1700" dirty="0">
              <a:solidFill>
                <a:srgbClr val="0D0262"/>
              </a:solidFill>
            </a:endParaRPr>
          </a:p>
          <a:p>
            <a:pPr algn="ctr">
              <a:defRPr/>
            </a:pPr>
            <a:endParaRPr lang="bs-Latn-BA" altLang="en-US" sz="1700" dirty="0">
              <a:solidFill>
                <a:srgbClr val="0D0262"/>
              </a:solidFill>
            </a:endParaRPr>
          </a:p>
          <a:p>
            <a:pPr algn="ctr">
              <a:defRPr/>
            </a:pPr>
            <a:endParaRPr lang="bs-Latn-BA" altLang="en-US" sz="1700" dirty="0">
              <a:solidFill>
                <a:srgbClr val="0D0262"/>
              </a:solidFill>
            </a:endParaRPr>
          </a:p>
          <a:p>
            <a:pPr algn="ctr">
              <a:defRPr/>
            </a:pPr>
            <a:endParaRPr lang="bs-Latn-BA" altLang="en-US" sz="1700" dirty="0">
              <a:solidFill>
                <a:srgbClr val="0D0262"/>
              </a:solidFill>
            </a:endParaRPr>
          </a:p>
          <a:p>
            <a:pPr algn="ctr">
              <a:defRPr/>
            </a:pPr>
            <a:endParaRPr lang="bs-Latn-BA" altLang="en-US" sz="1700" dirty="0">
              <a:solidFill>
                <a:srgbClr val="0D0262"/>
              </a:solidFill>
            </a:endParaRPr>
          </a:p>
          <a:p>
            <a:pPr algn="ctr">
              <a:tabLst>
                <a:tab pos="457200" algn="l"/>
              </a:tabLst>
              <a:defRPr/>
            </a:pPr>
            <a:r>
              <a:rPr lang="en-US" altLang="en-US" sz="1700" dirty="0">
                <a:solidFill>
                  <a:srgbClr val="0D0262"/>
                </a:solidFill>
              </a:rPr>
              <a:t>Low utility costs, which provides a distinct cost advantage to investors</a:t>
            </a:r>
            <a:endParaRPr lang="bs-Latn-BA" altLang="en-US" sz="1700" dirty="0">
              <a:solidFill>
                <a:srgbClr val="0D0262"/>
              </a:solidFill>
            </a:endParaRPr>
          </a:p>
          <a:p>
            <a:pPr algn="ctr">
              <a:tabLst>
                <a:tab pos="457200" algn="l"/>
              </a:tabLst>
              <a:defRPr/>
            </a:pPr>
            <a:endParaRPr lang="bs-Latn-BA" altLang="en-US" sz="1700" dirty="0">
              <a:solidFill>
                <a:srgbClr val="0D0262"/>
              </a:solidFill>
            </a:endParaRPr>
          </a:p>
          <a:p>
            <a:pPr algn="ctr">
              <a:tabLst>
                <a:tab pos="457200" algn="l"/>
              </a:tabLst>
              <a:defRPr/>
            </a:pPr>
            <a:endParaRPr lang="bs-Latn-BA" altLang="en-US" sz="1700" dirty="0">
              <a:solidFill>
                <a:srgbClr val="0D0262"/>
              </a:solidFill>
            </a:endParaRPr>
          </a:p>
          <a:p>
            <a:pPr algn="ctr">
              <a:tabLst>
                <a:tab pos="457200" algn="l"/>
              </a:tabLst>
              <a:defRPr/>
            </a:pPr>
            <a:endParaRPr lang="bs-Latn-BA" altLang="en-US" sz="1700" dirty="0">
              <a:solidFill>
                <a:srgbClr val="0D0262"/>
              </a:solidFill>
            </a:endParaRPr>
          </a:p>
          <a:p>
            <a:pPr algn="ctr">
              <a:tabLst>
                <a:tab pos="457200" algn="l"/>
              </a:tabLst>
              <a:defRPr/>
            </a:pPr>
            <a:endParaRPr lang="bs-Latn-BA" altLang="en-US" sz="1700" dirty="0">
              <a:solidFill>
                <a:srgbClr val="0D0262"/>
              </a:solidFill>
            </a:endParaRPr>
          </a:p>
          <a:p>
            <a:pPr algn="ctr">
              <a:tabLst>
                <a:tab pos="457200" algn="l"/>
              </a:tabLst>
              <a:defRPr/>
            </a:pPr>
            <a:endParaRPr lang="bs-Latn-BA" altLang="en-US" sz="1700" dirty="0">
              <a:solidFill>
                <a:srgbClr val="0D0262"/>
              </a:solidFill>
            </a:endParaRPr>
          </a:p>
          <a:p>
            <a:pPr algn="ctr">
              <a:tabLst>
                <a:tab pos="457200" algn="l"/>
              </a:tabLst>
              <a:defRPr/>
            </a:pPr>
            <a:endParaRPr lang="en-GB" altLang="en-US" sz="1700" dirty="0">
              <a:solidFill>
                <a:srgbClr val="0D0262"/>
              </a:solidFill>
            </a:endParaRPr>
          </a:p>
          <a:p>
            <a:pPr algn="ctr">
              <a:defRPr/>
            </a:pPr>
            <a:endParaRPr lang="en-GB" altLang="en-US" sz="1700" dirty="0">
              <a:solidFill>
                <a:srgbClr val="0D0262"/>
              </a:solidFill>
            </a:endParaRPr>
          </a:p>
        </p:txBody>
      </p:sp>
      <p:sp>
        <p:nvSpPr>
          <p:cNvPr id="13" name="Rounded Rectangle 12"/>
          <p:cNvSpPr/>
          <p:nvPr/>
        </p:nvSpPr>
        <p:spPr>
          <a:xfrm>
            <a:off x="2268538" y="1700213"/>
            <a:ext cx="1511300" cy="4465637"/>
          </a:xfrm>
          <a:prstGeom prst="roundRect">
            <a:avLst/>
          </a:prstGeom>
          <a:solidFill>
            <a:schemeClr val="bg1">
              <a:alpha val="90000"/>
            </a:schemeClr>
          </a:solidFill>
          <a:ln>
            <a:solidFill>
              <a:srgbClr val="0214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s-Latn-BA" altLang="en-US" sz="1700" dirty="0">
              <a:solidFill>
                <a:srgbClr val="0D0262"/>
              </a:solidFill>
            </a:endParaRPr>
          </a:p>
          <a:p>
            <a:pPr algn="ctr">
              <a:defRPr/>
            </a:pPr>
            <a:endParaRPr lang="bs-Latn-BA" altLang="en-US" sz="1700" dirty="0">
              <a:solidFill>
                <a:srgbClr val="0D0262"/>
              </a:solidFill>
            </a:endParaRPr>
          </a:p>
          <a:p>
            <a:pPr algn="ctr">
              <a:defRPr/>
            </a:pPr>
            <a:endParaRPr lang="bs-Latn-BA" altLang="en-US" sz="1700" dirty="0">
              <a:solidFill>
                <a:srgbClr val="0D0262"/>
              </a:solidFill>
            </a:endParaRPr>
          </a:p>
          <a:p>
            <a:pPr algn="ctr">
              <a:defRPr/>
            </a:pPr>
            <a:endParaRPr lang="bs-Latn-BA" altLang="en-US" sz="1700" dirty="0">
              <a:solidFill>
                <a:srgbClr val="0D0262"/>
              </a:solidFill>
            </a:endParaRPr>
          </a:p>
          <a:p>
            <a:pPr algn="ctr">
              <a:defRPr/>
            </a:pPr>
            <a:endParaRPr lang="bs-Latn-BA" altLang="en-US" sz="1700" dirty="0">
              <a:solidFill>
                <a:srgbClr val="0D0262"/>
              </a:solidFill>
            </a:endParaRPr>
          </a:p>
          <a:p>
            <a:pPr algn="ctr">
              <a:tabLst>
                <a:tab pos="457200" algn="l"/>
              </a:tabLst>
              <a:defRPr/>
            </a:pPr>
            <a:r>
              <a:rPr lang="en-US" altLang="en-US" sz="1700" dirty="0">
                <a:solidFill>
                  <a:srgbClr val="0D0262"/>
                </a:solidFill>
              </a:rPr>
              <a:t>A large and productive workforce skilled in metal production and processing</a:t>
            </a:r>
            <a:endParaRPr lang="bs-Latn-BA" altLang="en-US" sz="1700" dirty="0">
              <a:solidFill>
                <a:srgbClr val="0D0262"/>
              </a:solidFill>
            </a:endParaRPr>
          </a:p>
          <a:p>
            <a:pPr algn="ctr">
              <a:tabLst>
                <a:tab pos="457200" algn="l"/>
              </a:tabLst>
              <a:defRPr/>
            </a:pPr>
            <a:endParaRPr lang="bs-Latn-BA" altLang="en-US" sz="1700" dirty="0">
              <a:solidFill>
                <a:srgbClr val="0D0262"/>
              </a:solidFill>
            </a:endParaRPr>
          </a:p>
          <a:p>
            <a:pPr algn="ctr">
              <a:tabLst>
                <a:tab pos="457200" algn="l"/>
              </a:tabLst>
              <a:defRPr/>
            </a:pPr>
            <a:endParaRPr lang="bs-Latn-BA" altLang="en-US" sz="1700" dirty="0">
              <a:solidFill>
                <a:srgbClr val="0D0262"/>
              </a:solidFill>
            </a:endParaRPr>
          </a:p>
          <a:p>
            <a:pPr algn="ctr">
              <a:tabLst>
                <a:tab pos="457200" algn="l"/>
              </a:tabLst>
              <a:defRPr/>
            </a:pPr>
            <a:endParaRPr lang="bs-Latn-BA" altLang="en-US" sz="1700" dirty="0">
              <a:solidFill>
                <a:srgbClr val="0D0262"/>
              </a:solidFill>
            </a:endParaRPr>
          </a:p>
          <a:p>
            <a:pPr algn="ctr">
              <a:tabLst>
                <a:tab pos="457200" algn="l"/>
              </a:tabLst>
              <a:defRPr/>
            </a:pPr>
            <a:endParaRPr lang="en-US" altLang="en-US" sz="1700" dirty="0">
              <a:solidFill>
                <a:srgbClr val="0D0262"/>
              </a:solidFill>
            </a:endParaRPr>
          </a:p>
          <a:p>
            <a:pPr algn="ctr">
              <a:defRPr/>
            </a:pPr>
            <a:endParaRPr lang="en-GB" altLang="en-US" sz="1700" dirty="0">
              <a:solidFill>
                <a:srgbClr val="0D0262"/>
              </a:solidFill>
            </a:endParaRPr>
          </a:p>
        </p:txBody>
      </p:sp>
      <p:sp>
        <p:nvSpPr>
          <p:cNvPr id="14" name="Rounded Rectangle 13"/>
          <p:cNvSpPr/>
          <p:nvPr/>
        </p:nvSpPr>
        <p:spPr>
          <a:xfrm>
            <a:off x="5651500" y="1700213"/>
            <a:ext cx="1477963" cy="4465637"/>
          </a:xfrm>
          <a:prstGeom prst="roundRect">
            <a:avLst/>
          </a:prstGeom>
          <a:solidFill>
            <a:schemeClr val="bg1">
              <a:alpha val="90000"/>
            </a:schemeClr>
          </a:solidFill>
          <a:ln>
            <a:solidFill>
              <a:srgbClr val="0214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s-Latn-BA" altLang="en-US" sz="1700" dirty="0">
              <a:solidFill>
                <a:srgbClr val="0D0262"/>
              </a:solidFill>
            </a:endParaRPr>
          </a:p>
          <a:p>
            <a:pPr algn="ctr">
              <a:defRPr/>
            </a:pPr>
            <a:endParaRPr lang="bs-Latn-BA" altLang="en-US" sz="1700" dirty="0">
              <a:solidFill>
                <a:srgbClr val="0D0262"/>
              </a:solidFill>
            </a:endParaRPr>
          </a:p>
          <a:p>
            <a:pPr algn="ctr">
              <a:defRPr/>
            </a:pPr>
            <a:endParaRPr lang="bs-Latn-BA" altLang="en-US" sz="1700" dirty="0">
              <a:solidFill>
                <a:srgbClr val="0D0262"/>
              </a:solidFill>
            </a:endParaRPr>
          </a:p>
          <a:p>
            <a:pPr algn="ctr">
              <a:defRPr/>
            </a:pPr>
            <a:endParaRPr lang="bs-Latn-BA" altLang="en-US" sz="1700" dirty="0">
              <a:solidFill>
                <a:srgbClr val="0D0262"/>
              </a:solidFill>
            </a:endParaRPr>
          </a:p>
          <a:p>
            <a:pPr algn="ctr">
              <a:defRPr/>
            </a:pPr>
            <a:endParaRPr lang="bs-Latn-BA" altLang="en-US" sz="1700" dirty="0">
              <a:solidFill>
                <a:srgbClr val="0D0262"/>
              </a:solidFill>
            </a:endParaRPr>
          </a:p>
          <a:p>
            <a:pPr algn="ctr">
              <a:tabLst>
                <a:tab pos="457200" algn="l"/>
              </a:tabLst>
              <a:defRPr/>
            </a:pPr>
            <a:r>
              <a:rPr lang="en-US" altLang="en-US" sz="1700" dirty="0">
                <a:solidFill>
                  <a:srgbClr val="0D0262"/>
                </a:solidFill>
              </a:rPr>
              <a:t>Unique natural resources, such as iron ore, bauxite, lead, zinc, and copper</a:t>
            </a:r>
            <a:endParaRPr lang="bs-Latn-BA" altLang="en-US" sz="1700" dirty="0">
              <a:solidFill>
                <a:srgbClr val="0D0262"/>
              </a:solidFill>
            </a:endParaRPr>
          </a:p>
          <a:p>
            <a:pPr algn="ctr">
              <a:tabLst>
                <a:tab pos="457200" algn="l"/>
              </a:tabLst>
              <a:defRPr/>
            </a:pPr>
            <a:endParaRPr lang="bs-Latn-BA" altLang="en-US" sz="1700" dirty="0">
              <a:solidFill>
                <a:srgbClr val="0D0262"/>
              </a:solidFill>
            </a:endParaRPr>
          </a:p>
          <a:p>
            <a:pPr algn="ctr">
              <a:tabLst>
                <a:tab pos="457200" algn="l"/>
              </a:tabLst>
              <a:defRPr/>
            </a:pPr>
            <a:endParaRPr lang="bs-Latn-BA" altLang="en-US" sz="1700" dirty="0">
              <a:solidFill>
                <a:srgbClr val="0D0262"/>
              </a:solidFill>
            </a:endParaRPr>
          </a:p>
          <a:p>
            <a:pPr algn="ctr">
              <a:tabLst>
                <a:tab pos="457200" algn="l"/>
              </a:tabLst>
              <a:defRPr/>
            </a:pPr>
            <a:endParaRPr lang="bs-Latn-BA" altLang="en-US" sz="1700" dirty="0">
              <a:solidFill>
                <a:srgbClr val="0D0262"/>
              </a:solidFill>
            </a:endParaRPr>
          </a:p>
          <a:p>
            <a:pPr algn="ctr">
              <a:tabLst>
                <a:tab pos="457200" algn="l"/>
              </a:tabLst>
              <a:defRPr/>
            </a:pPr>
            <a:endParaRPr lang="bs-Latn-BA" altLang="en-US" sz="1700" dirty="0">
              <a:solidFill>
                <a:srgbClr val="0D0262"/>
              </a:solidFill>
            </a:endParaRPr>
          </a:p>
          <a:p>
            <a:pPr algn="ctr">
              <a:tabLst>
                <a:tab pos="457200" algn="l"/>
              </a:tabLst>
              <a:defRPr/>
            </a:pPr>
            <a:endParaRPr lang="en-US" altLang="en-US" sz="1700" dirty="0">
              <a:solidFill>
                <a:srgbClr val="0D0262"/>
              </a:solidFill>
            </a:endParaRPr>
          </a:p>
          <a:p>
            <a:pPr algn="ctr">
              <a:defRPr/>
            </a:pPr>
            <a:endParaRPr lang="en-GB" sz="1700" dirty="0">
              <a:solidFill>
                <a:srgbClr val="0D0262"/>
              </a:solidFill>
            </a:endParaRPr>
          </a:p>
        </p:txBody>
      </p:sp>
      <p:sp>
        <p:nvSpPr>
          <p:cNvPr id="15" name="Rounded Rectangle 14"/>
          <p:cNvSpPr/>
          <p:nvPr/>
        </p:nvSpPr>
        <p:spPr>
          <a:xfrm>
            <a:off x="3924300" y="1700213"/>
            <a:ext cx="1547813" cy="4465637"/>
          </a:xfrm>
          <a:prstGeom prst="roundRect">
            <a:avLst/>
          </a:prstGeom>
          <a:solidFill>
            <a:schemeClr val="bg1">
              <a:alpha val="90000"/>
            </a:schemeClr>
          </a:solidFill>
          <a:ln>
            <a:solidFill>
              <a:srgbClr val="0214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s-Latn-BA" altLang="en-US" sz="1700" dirty="0">
              <a:solidFill>
                <a:srgbClr val="0D0262"/>
              </a:solidFill>
            </a:endParaRPr>
          </a:p>
          <a:p>
            <a:pPr algn="ctr">
              <a:defRPr/>
            </a:pPr>
            <a:endParaRPr lang="bs-Latn-BA" altLang="en-US" sz="1700" dirty="0">
              <a:solidFill>
                <a:srgbClr val="0D0262"/>
              </a:solidFill>
            </a:endParaRPr>
          </a:p>
          <a:p>
            <a:pPr algn="ctr">
              <a:defRPr/>
            </a:pPr>
            <a:endParaRPr lang="bs-Latn-BA" altLang="en-US" sz="1700" dirty="0">
              <a:solidFill>
                <a:srgbClr val="0D0262"/>
              </a:solidFill>
            </a:endParaRPr>
          </a:p>
          <a:p>
            <a:pPr algn="ctr">
              <a:defRPr/>
            </a:pPr>
            <a:endParaRPr lang="bs-Latn-BA" altLang="en-US" sz="1700" dirty="0">
              <a:solidFill>
                <a:srgbClr val="0D0262"/>
              </a:solidFill>
            </a:endParaRPr>
          </a:p>
          <a:p>
            <a:pPr algn="ctr">
              <a:defRPr/>
            </a:pPr>
            <a:endParaRPr lang="bs-Latn-BA" altLang="en-US" sz="1700" dirty="0">
              <a:solidFill>
                <a:srgbClr val="0D0262"/>
              </a:solidFill>
            </a:endParaRPr>
          </a:p>
          <a:p>
            <a:pPr algn="ctr">
              <a:tabLst>
                <a:tab pos="457200" algn="l"/>
              </a:tabLst>
              <a:defRPr/>
            </a:pPr>
            <a:r>
              <a:rPr lang="en-US" altLang="en-US" sz="1700" dirty="0">
                <a:solidFill>
                  <a:srgbClr val="0D0262"/>
                </a:solidFill>
              </a:rPr>
              <a:t>Tradition in metal production and processing that provides strong access to existing and emerging markets</a:t>
            </a:r>
            <a:endParaRPr lang="bs-Latn-BA" altLang="en-US" sz="1700" dirty="0">
              <a:solidFill>
                <a:srgbClr val="0D0262"/>
              </a:solidFill>
            </a:endParaRPr>
          </a:p>
          <a:p>
            <a:pPr algn="ctr">
              <a:tabLst>
                <a:tab pos="457200" algn="l"/>
              </a:tabLst>
              <a:defRPr/>
            </a:pPr>
            <a:endParaRPr lang="bs-Latn-BA" altLang="en-US" sz="1700" dirty="0">
              <a:solidFill>
                <a:srgbClr val="0D0262"/>
              </a:solidFill>
            </a:endParaRPr>
          </a:p>
          <a:p>
            <a:pPr algn="ctr">
              <a:tabLst>
                <a:tab pos="457200" algn="l"/>
              </a:tabLst>
              <a:defRPr/>
            </a:pPr>
            <a:endParaRPr lang="en-US" altLang="en-US" sz="1700" dirty="0">
              <a:solidFill>
                <a:srgbClr val="0D0262"/>
              </a:solidFill>
            </a:endParaRPr>
          </a:p>
          <a:p>
            <a:pPr algn="ctr">
              <a:defRPr/>
            </a:pPr>
            <a:endParaRPr lang="en-GB" altLang="en-US" sz="1700" dirty="0">
              <a:solidFill>
                <a:srgbClr val="0D0262"/>
              </a:solidFill>
            </a:endParaRPr>
          </a:p>
        </p:txBody>
      </p:sp>
      <p:pic>
        <p:nvPicPr>
          <p:cNvPr id="23568"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24750" y="1916113"/>
            <a:ext cx="47625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9"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72450" y="1916113"/>
            <a:ext cx="3111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0" name="Picture 17" descr="NATURAL RESOURCES.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11863" y="184467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1"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5650" y="1916113"/>
            <a:ext cx="792163"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2" name="Picture 19" descr="inovacija.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484438" y="1916113"/>
            <a:ext cx="1108075"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3" name="Picture 20" descr="jajce.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140200" y="1916113"/>
            <a:ext cx="1068388"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5813946"/>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p:cNvSpPr txBox="1">
            <a:spLocks noChangeArrowheads="1"/>
          </p:cNvSpPr>
          <p:nvPr/>
        </p:nvSpPr>
        <p:spPr bwMode="auto">
          <a:xfrm rot="-5400000">
            <a:off x="-2639219" y="3151982"/>
            <a:ext cx="60483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bs-Latn-BA" altLang="en-US" sz="3000">
                <a:solidFill>
                  <a:schemeClr val="bg1"/>
                </a:solidFill>
                <a:latin typeface="Trebuchet MS" pitchFamily="34" charset="0"/>
              </a:rPr>
              <a:t>www.fipa.gov.ba</a:t>
            </a:r>
            <a:endParaRPr lang="en-US" altLang="en-US" sz="3000">
              <a:solidFill>
                <a:schemeClr val="bg1"/>
              </a:solidFill>
              <a:latin typeface="Trebuchet MS" pitchFamily="34" charset="0"/>
            </a:endParaRPr>
          </a:p>
        </p:txBody>
      </p:sp>
      <p:pic>
        <p:nvPicPr>
          <p:cNvPr id="21507" name="Picture 3" descr="http://www.preventgroup.com/fileadmin/templates/preventgroup/img/logo-preventgroup.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5895975"/>
            <a:ext cx="10795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15" descr="http://www.precisa.ba/bekto_precisa_ba/homepage_bekto_precisa/images/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188" y="5957888"/>
            <a:ext cx="129698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1188" y="5807075"/>
            <a:ext cx="117157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13275" y="5895975"/>
            <a:ext cx="8413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0"/>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52650" y="5922963"/>
            <a:ext cx="11112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00425" y="5927725"/>
            <a:ext cx="1039813"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4" descr="C:\Documents and Settings\haris.tiro\Desktop\pozadina.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26988"/>
            <a:ext cx="9144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Rectangle 13"/>
          <p:cNvSpPr>
            <a:spLocks noChangeArrowheads="1"/>
          </p:cNvSpPr>
          <p:nvPr/>
        </p:nvSpPr>
        <p:spPr bwMode="auto">
          <a:xfrm>
            <a:off x="1116013" y="161925"/>
            <a:ext cx="74882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3000" b="1" dirty="0">
                <a:solidFill>
                  <a:schemeClr val="bg1"/>
                </a:solidFill>
                <a:latin typeface="Calibri" pitchFamily="34" charset="0"/>
              </a:rPr>
              <a:t>Automotive Parts and Manufacturing </a:t>
            </a:r>
            <a:endParaRPr lang="en-GB" altLang="en-US" sz="3000" b="1" dirty="0">
              <a:solidFill>
                <a:schemeClr val="bg1"/>
              </a:solidFill>
              <a:latin typeface="Calibri" pitchFamily="34" charset="0"/>
            </a:endParaRPr>
          </a:p>
        </p:txBody>
      </p:sp>
      <p:sp>
        <p:nvSpPr>
          <p:cNvPr id="12" name="Rounded Rectangle 11"/>
          <p:cNvSpPr/>
          <p:nvPr/>
        </p:nvSpPr>
        <p:spPr>
          <a:xfrm>
            <a:off x="179388" y="1268413"/>
            <a:ext cx="1800225" cy="4464050"/>
          </a:xfrm>
          <a:prstGeom prst="roundRect">
            <a:avLst/>
          </a:prstGeom>
          <a:solidFill>
            <a:schemeClr val="bg1">
              <a:alpha val="90000"/>
            </a:schemeClr>
          </a:solidFill>
          <a:ln>
            <a:solidFill>
              <a:srgbClr val="0214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s-Latn-BA" altLang="en-US" sz="1700" dirty="0">
              <a:solidFill>
                <a:srgbClr val="0D0262"/>
              </a:solidFill>
            </a:endParaRPr>
          </a:p>
          <a:p>
            <a:pPr algn="ctr">
              <a:defRPr/>
            </a:pPr>
            <a:endParaRPr lang="bs-Latn-BA" altLang="en-US" sz="1700" dirty="0">
              <a:solidFill>
                <a:srgbClr val="0D0262"/>
              </a:solidFill>
            </a:endParaRPr>
          </a:p>
          <a:p>
            <a:pPr algn="ctr">
              <a:defRPr/>
            </a:pPr>
            <a:endParaRPr lang="bs-Latn-BA" altLang="en-US" sz="1700" dirty="0">
              <a:solidFill>
                <a:srgbClr val="0D0262"/>
              </a:solidFill>
            </a:endParaRPr>
          </a:p>
          <a:p>
            <a:pPr algn="ctr">
              <a:defRPr/>
            </a:pPr>
            <a:endParaRPr lang="bs-Latn-BA" altLang="en-US" sz="1700" dirty="0">
              <a:solidFill>
                <a:srgbClr val="0D0262"/>
              </a:solidFill>
            </a:endParaRPr>
          </a:p>
          <a:p>
            <a:pPr algn="ctr">
              <a:defRPr/>
            </a:pPr>
            <a:endParaRPr lang="bs-Latn-BA" altLang="en-US" sz="1700" dirty="0">
              <a:solidFill>
                <a:srgbClr val="0D0262"/>
              </a:solidFill>
            </a:endParaRPr>
          </a:p>
          <a:p>
            <a:pPr algn="ctr">
              <a:defRPr/>
            </a:pPr>
            <a:r>
              <a:rPr lang="en-US" altLang="en-US" sz="1700" dirty="0">
                <a:solidFill>
                  <a:srgbClr val="0D0262"/>
                </a:solidFill>
              </a:rPr>
              <a:t>Geographical proximity to automotive manufacturing base in Europe allows foreign investors low distribution costs and “just-in-time” production delivery</a:t>
            </a:r>
            <a:endParaRPr lang="en-GB" altLang="en-US" sz="1700" dirty="0">
              <a:solidFill>
                <a:srgbClr val="0D0262"/>
              </a:solidFill>
            </a:endParaRPr>
          </a:p>
          <a:p>
            <a:pPr algn="ctr">
              <a:defRPr/>
            </a:pPr>
            <a:endParaRPr lang="en-GB" altLang="en-US" sz="1700" dirty="0">
              <a:solidFill>
                <a:srgbClr val="0D0262"/>
              </a:solidFill>
            </a:endParaRPr>
          </a:p>
        </p:txBody>
      </p:sp>
      <p:sp>
        <p:nvSpPr>
          <p:cNvPr id="13" name="Rounded Rectangle 12"/>
          <p:cNvSpPr/>
          <p:nvPr/>
        </p:nvSpPr>
        <p:spPr>
          <a:xfrm>
            <a:off x="2195513" y="1268413"/>
            <a:ext cx="1512887" cy="4464050"/>
          </a:xfrm>
          <a:prstGeom prst="roundRect">
            <a:avLst/>
          </a:prstGeom>
          <a:solidFill>
            <a:schemeClr val="bg1">
              <a:alpha val="90000"/>
            </a:schemeClr>
          </a:solidFill>
          <a:ln>
            <a:solidFill>
              <a:srgbClr val="0214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1700" dirty="0">
                <a:solidFill>
                  <a:srgbClr val="0D0262"/>
                </a:solidFill>
              </a:rPr>
              <a:t>Constant export growth and reputable customers</a:t>
            </a:r>
            <a:endParaRPr lang="bs-Latn-BA" altLang="en-US" sz="1700" dirty="0">
              <a:solidFill>
                <a:srgbClr val="0D0262"/>
              </a:solidFill>
            </a:endParaRPr>
          </a:p>
          <a:p>
            <a:pPr algn="ctr">
              <a:defRPr/>
            </a:pPr>
            <a:endParaRPr lang="bs-Latn-BA" altLang="en-US" sz="1700" dirty="0">
              <a:solidFill>
                <a:srgbClr val="0D0262"/>
              </a:solidFill>
            </a:endParaRPr>
          </a:p>
          <a:p>
            <a:pPr algn="ctr">
              <a:defRPr/>
            </a:pPr>
            <a:endParaRPr lang="en-GB" altLang="en-US" sz="1700" dirty="0">
              <a:solidFill>
                <a:srgbClr val="0D0262"/>
              </a:solidFill>
            </a:endParaRPr>
          </a:p>
          <a:p>
            <a:pPr algn="ctr">
              <a:defRPr/>
            </a:pPr>
            <a:endParaRPr lang="en-GB" altLang="en-US" sz="1700" dirty="0">
              <a:solidFill>
                <a:srgbClr val="0D0262"/>
              </a:solidFill>
            </a:endParaRPr>
          </a:p>
        </p:txBody>
      </p:sp>
      <p:sp>
        <p:nvSpPr>
          <p:cNvPr id="14" name="Rounded Rectangle 13"/>
          <p:cNvSpPr/>
          <p:nvPr/>
        </p:nvSpPr>
        <p:spPr>
          <a:xfrm>
            <a:off x="3851275" y="1196975"/>
            <a:ext cx="1657350" cy="4464050"/>
          </a:xfrm>
          <a:prstGeom prst="roundRect">
            <a:avLst/>
          </a:prstGeom>
          <a:solidFill>
            <a:schemeClr val="bg1">
              <a:alpha val="90000"/>
            </a:schemeClr>
          </a:solidFill>
          <a:ln>
            <a:solidFill>
              <a:srgbClr val="0214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tabLst>
                <a:tab pos="457200" algn="l"/>
              </a:tabLst>
              <a:defRPr/>
            </a:pPr>
            <a:r>
              <a:rPr lang="en-US" altLang="en-US" sz="1700" dirty="0">
                <a:solidFill>
                  <a:srgbClr val="0D0262"/>
                </a:solidFill>
              </a:rPr>
              <a:t>Availability of research and development institutes </a:t>
            </a:r>
            <a:endParaRPr lang="bs-Latn-BA" altLang="en-US" sz="1700" dirty="0">
              <a:solidFill>
                <a:srgbClr val="0D0262"/>
              </a:solidFill>
            </a:endParaRPr>
          </a:p>
          <a:p>
            <a:pPr algn="ctr">
              <a:tabLst>
                <a:tab pos="457200" algn="l"/>
              </a:tabLst>
              <a:defRPr/>
            </a:pPr>
            <a:r>
              <a:rPr lang="en-US" altLang="en-US" sz="1700" dirty="0">
                <a:solidFill>
                  <a:srgbClr val="0D0262"/>
                </a:solidFill>
              </a:rPr>
              <a:t>6 Faculties of </a:t>
            </a:r>
            <a:r>
              <a:rPr lang="bs-Latn-BA" altLang="en-US" sz="1700" dirty="0">
                <a:solidFill>
                  <a:srgbClr val="0D0262"/>
                </a:solidFill>
              </a:rPr>
              <a:t> M</a:t>
            </a:r>
            <a:r>
              <a:rPr lang="en-US" altLang="en-US" sz="1700" dirty="0" err="1">
                <a:solidFill>
                  <a:srgbClr val="0D0262"/>
                </a:solidFill>
              </a:rPr>
              <a:t>echanics</a:t>
            </a:r>
            <a:r>
              <a:rPr lang="en-US" altLang="en-US" sz="1700" dirty="0">
                <a:solidFill>
                  <a:srgbClr val="0D0262"/>
                </a:solidFill>
              </a:rPr>
              <a:t>)</a:t>
            </a:r>
            <a:endParaRPr lang="bs-Latn-BA" altLang="en-US" sz="1700" dirty="0">
              <a:solidFill>
                <a:srgbClr val="0D0262"/>
              </a:solidFill>
            </a:endParaRPr>
          </a:p>
          <a:p>
            <a:pPr algn="ctr">
              <a:tabLst>
                <a:tab pos="457200" algn="l"/>
              </a:tabLst>
              <a:defRPr/>
            </a:pPr>
            <a:endParaRPr lang="bs-Latn-BA" altLang="en-US" sz="1700" dirty="0">
              <a:solidFill>
                <a:srgbClr val="0D0262"/>
              </a:solidFill>
            </a:endParaRPr>
          </a:p>
        </p:txBody>
      </p:sp>
      <p:sp>
        <p:nvSpPr>
          <p:cNvPr id="15" name="Rounded Rectangle 14"/>
          <p:cNvSpPr/>
          <p:nvPr/>
        </p:nvSpPr>
        <p:spPr>
          <a:xfrm>
            <a:off x="5651500" y="1196975"/>
            <a:ext cx="1441450" cy="4464050"/>
          </a:xfrm>
          <a:prstGeom prst="roundRect">
            <a:avLst/>
          </a:prstGeom>
          <a:solidFill>
            <a:schemeClr val="bg1">
              <a:alpha val="90000"/>
            </a:schemeClr>
          </a:solidFill>
          <a:ln>
            <a:solidFill>
              <a:srgbClr val="0214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tabLst>
                <a:tab pos="457200" algn="l"/>
              </a:tabLst>
              <a:defRPr/>
            </a:pPr>
            <a:r>
              <a:rPr lang="en-US" altLang="en-US" sz="1700" dirty="0">
                <a:solidFill>
                  <a:srgbClr val="0D0262"/>
                </a:solidFill>
              </a:rPr>
              <a:t>Quality production – ISO and industry certificates</a:t>
            </a:r>
            <a:endParaRPr lang="bs-Latn-BA" altLang="en-US" sz="1700" dirty="0">
              <a:solidFill>
                <a:srgbClr val="0D0262"/>
              </a:solidFill>
            </a:endParaRPr>
          </a:p>
          <a:p>
            <a:pPr algn="ctr">
              <a:tabLst>
                <a:tab pos="457200" algn="l"/>
              </a:tabLst>
              <a:defRPr/>
            </a:pPr>
            <a:endParaRPr lang="bs-Latn-BA" altLang="en-US" sz="1700" dirty="0">
              <a:solidFill>
                <a:srgbClr val="0D0262"/>
              </a:solidFill>
            </a:endParaRPr>
          </a:p>
          <a:p>
            <a:pPr algn="ctr">
              <a:tabLst>
                <a:tab pos="457200" algn="l"/>
              </a:tabLst>
              <a:defRPr/>
            </a:pPr>
            <a:endParaRPr lang="en-GB" altLang="en-US" sz="1700" dirty="0">
              <a:solidFill>
                <a:srgbClr val="0D0262"/>
              </a:solidFill>
            </a:endParaRPr>
          </a:p>
        </p:txBody>
      </p:sp>
      <p:sp>
        <p:nvSpPr>
          <p:cNvPr id="16" name="Rounded Rectangle 15"/>
          <p:cNvSpPr/>
          <p:nvPr/>
        </p:nvSpPr>
        <p:spPr>
          <a:xfrm>
            <a:off x="7235825" y="1196975"/>
            <a:ext cx="1728788" cy="4464050"/>
          </a:xfrm>
          <a:prstGeom prst="roundRect">
            <a:avLst/>
          </a:prstGeom>
          <a:solidFill>
            <a:schemeClr val="bg1">
              <a:alpha val="90000"/>
            </a:schemeClr>
          </a:solidFill>
          <a:ln>
            <a:solidFill>
              <a:srgbClr val="0214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tabLst>
                <a:tab pos="457200" algn="l"/>
              </a:tabLst>
              <a:defRPr/>
            </a:pPr>
            <a:endParaRPr lang="bs-Latn-BA" altLang="en-US" sz="1700" dirty="0">
              <a:solidFill>
                <a:srgbClr val="0D0262"/>
              </a:solidFill>
            </a:endParaRPr>
          </a:p>
          <a:p>
            <a:pPr algn="ctr">
              <a:tabLst>
                <a:tab pos="457200" algn="l"/>
              </a:tabLst>
              <a:defRPr/>
            </a:pPr>
            <a:r>
              <a:rPr lang="en-US" altLang="en-US" sz="1700" dirty="0">
                <a:solidFill>
                  <a:srgbClr val="0D0262"/>
                </a:solidFill>
              </a:rPr>
              <a:t>Infrastructure in place and energy sources available at lower costs </a:t>
            </a:r>
            <a:r>
              <a:rPr lang="en-US" altLang="en-US" sz="1700" dirty="0" err="1">
                <a:solidFill>
                  <a:srgbClr val="0D0262"/>
                </a:solidFill>
              </a:rPr>
              <a:t>th</a:t>
            </a:r>
            <a:r>
              <a:rPr lang="bs-Latn-BA" altLang="en-US" sz="1700" dirty="0">
                <a:solidFill>
                  <a:srgbClr val="0D0262"/>
                </a:solidFill>
              </a:rPr>
              <a:t>an</a:t>
            </a:r>
            <a:r>
              <a:rPr lang="en-US" altLang="en-US" sz="1700" dirty="0">
                <a:solidFill>
                  <a:srgbClr val="0D0262"/>
                </a:solidFill>
              </a:rPr>
              <a:t> </a:t>
            </a:r>
            <a:r>
              <a:rPr lang="bs-Latn-BA" altLang="en-US" sz="1700" dirty="0">
                <a:solidFill>
                  <a:srgbClr val="0D0262"/>
                </a:solidFill>
              </a:rPr>
              <a:t>in </a:t>
            </a:r>
            <a:r>
              <a:rPr lang="en-US" altLang="en-US" sz="1700" dirty="0">
                <a:solidFill>
                  <a:srgbClr val="0D0262"/>
                </a:solidFill>
              </a:rPr>
              <a:t>surrounding countries</a:t>
            </a:r>
          </a:p>
        </p:txBody>
      </p:sp>
      <p:pic>
        <p:nvPicPr>
          <p:cNvPr id="21520" name="Picture 18" descr="export.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411413" y="1412875"/>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19" descr="graduation.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067175" y="1484313"/>
            <a:ext cx="1154113"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20" descr="iso.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867400" y="1412875"/>
            <a:ext cx="9017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3" name="Picture 21" descr="struja.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524750" y="1412875"/>
            <a:ext cx="1150938"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Picture 22" descr="just in time.jp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11188" y="1557338"/>
            <a:ext cx="100806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5973977"/>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3"/>
          <p:cNvSpPr txBox="1">
            <a:spLocks noChangeArrowheads="1"/>
          </p:cNvSpPr>
          <p:nvPr/>
        </p:nvSpPr>
        <p:spPr bwMode="auto">
          <a:xfrm rot="-5400000">
            <a:off x="-2639219" y="3151982"/>
            <a:ext cx="60483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bs-Latn-BA" altLang="en-US" sz="3000">
                <a:solidFill>
                  <a:schemeClr val="bg1"/>
                </a:solidFill>
                <a:latin typeface="Trebuchet MS" pitchFamily="34" charset="0"/>
              </a:rPr>
              <a:t>www.fipa.gov.ba</a:t>
            </a:r>
            <a:endParaRPr lang="en-US" altLang="en-US" sz="3000">
              <a:solidFill>
                <a:schemeClr val="bg1"/>
              </a:solidFill>
              <a:latin typeface="Trebuchet MS" pitchFamily="34" charset="0"/>
            </a:endParaRPr>
          </a:p>
        </p:txBody>
      </p:sp>
      <p:sp>
        <p:nvSpPr>
          <p:cNvPr id="24579" name="Rectangle 1"/>
          <p:cNvSpPr>
            <a:spLocks noChangeArrowheads="1"/>
          </p:cNvSpPr>
          <p:nvPr/>
        </p:nvSpPr>
        <p:spPr bwMode="auto">
          <a:xfrm>
            <a:off x="3635375" y="2663825"/>
            <a:ext cx="82073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altLang="en-US" sz="2000">
                <a:solidFill>
                  <a:srgbClr val="002A6C"/>
                </a:solidFill>
                <a:latin typeface="Cambria Math" pitchFamily="18" charset="0"/>
              </a:rPr>
              <a:t>.</a:t>
            </a:r>
          </a:p>
          <a:p>
            <a:pPr eaLnBrk="1" hangingPunct="1"/>
            <a:endParaRPr lang="en-US" altLang="en-US" sz="2000">
              <a:solidFill>
                <a:srgbClr val="002A6C"/>
              </a:solidFill>
              <a:latin typeface="Cambria Math" pitchFamily="18" charset="0"/>
            </a:endParaRPr>
          </a:p>
          <a:p>
            <a:pPr eaLnBrk="1" hangingPunct="1"/>
            <a:endParaRPr lang="en-US" altLang="en-US" sz="2000">
              <a:solidFill>
                <a:srgbClr val="002A6C"/>
              </a:solidFill>
              <a:latin typeface="Cambria Math" pitchFamily="18" charset="0"/>
            </a:endParaRPr>
          </a:p>
        </p:txBody>
      </p:sp>
      <p:pic>
        <p:nvPicPr>
          <p:cNvPr id="24580" name="il_fi" descr="http://www.licenciranje.ba/images/stories/microsof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38" y="6021388"/>
            <a:ext cx="1371600"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il_fi" descr="http://www.newhorizons.com/LOCALWEBADMIN/images/306/outlines/partner%20images/logo-oracle-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2438" y="6192838"/>
            <a:ext cx="19431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7"/>
          <p:cNvPicPr>
            <a:picLocks noChangeAspect="1" noChangeArrowheads="1"/>
          </p:cNvPicPr>
          <p:nvPr/>
        </p:nvPicPr>
        <p:blipFill>
          <a:blip r:embed="rId4">
            <a:extLst>
              <a:ext uri="{28A0092B-C50C-407E-A947-70E740481C1C}">
                <a14:useLocalDpi xmlns:a14="http://schemas.microsoft.com/office/drawing/2010/main" val="0"/>
              </a:ext>
            </a:extLst>
          </a:blip>
          <a:srcRect r="62962"/>
          <a:stretch>
            <a:fillRect/>
          </a:stretch>
        </p:blipFill>
        <p:spPr bwMode="auto">
          <a:xfrm>
            <a:off x="6664325" y="6086475"/>
            <a:ext cx="8001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77175" y="5767388"/>
            <a:ext cx="10731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62250" y="5926138"/>
            <a:ext cx="12207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4" descr="C:\Documents and Settings\haris.tiro\Desktop\pozadin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13" y="-26988"/>
            <a:ext cx="9144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Rectangle 14"/>
          <p:cNvSpPr>
            <a:spLocks noChangeArrowheads="1"/>
          </p:cNvSpPr>
          <p:nvPr/>
        </p:nvSpPr>
        <p:spPr bwMode="auto">
          <a:xfrm>
            <a:off x="1152525" y="115888"/>
            <a:ext cx="7488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3000" b="1">
                <a:solidFill>
                  <a:schemeClr val="bg1"/>
                </a:solidFill>
                <a:latin typeface="Calibri" pitchFamily="34" charset="0"/>
              </a:rPr>
              <a:t>I</a:t>
            </a:r>
            <a:r>
              <a:rPr lang="bs-Latn-BA" altLang="en-US" sz="3000" b="1">
                <a:solidFill>
                  <a:schemeClr val="bg1"/>
                </a:solidFill>
                <a:latin typeface="Calibri" pitchFamily="34" charset="0"/>
              </a:rPr>
              <a:t>nformation </a:t>
            </a:r>
            <a:r>
              <a:rPr lang="en-GB" altLang="en-US" sz="3000" b="1">
                <a:solidFill>
                  <a:schemeClr val="bg1"/>
                </a:solidFill>
                <a:latin typeface="Calibri" pitchFamily="34" charset="0"/>
              </a:rPr>
              <a:t>a</a:t>
            </a:r>
            <a:r>
              <a:rPr lang="bs-Latn-BA" altLang="en-US" sz="3000" b="1">
                <a:solidFill>
                  <a:schemeClr val="bg1"/>
                </a:solidFill>
                <a:latin typeface="Calibri" pitchFamily="34" charset="0"/>
              </a:rPr>
              <a:t>nd </a:t>
            </a:r>
            <a:r>
              <a:rPr lang="en-US" altLang="en-US" sz="3000" b="1">
                <a:solidFill>
                  <a:schemeClr val="bg1"/>
                </a:solidFill>
                <a:latin typeface="Calibri" pitchFamily="34" charset="0"/>
              </a:rPr>
              <a:t>C</a:t>
            </a:r>
            <a:r>
              <a:rPr lang="bs-Latn-BA" altLang="en-US" sz="3000" b="1">
                <a:solidFill>
                  <a:schemeClr val="bg1"/>
                </a:solidFill>
                <a:latin typeface="Calibri" pitchFamily="34" charset="0"/>
              </a:rPr>
              <a:t>ommunications </a:t>
            </a:r>
            <a:r>
              <a:rPr lang="en-US" altLang="en-US" sz="3000" b="1">
                <a:solidFill>
                  <a:schemeClr val="bg1"/>
                </a:solidFill>
                <a:latin typeface="Calibri" pitchFamily="34" charset="0"/>
              </a:rPr>
              <a:t>T</a:t>
            </a:r>
            <a:r>
              <a:rPr lang="bs-Latn-BA" altLang="en-US" sz="3000" b="1">
                <a:solidFill>
                  <a:schemeClr val="bg1"/>
                </a:solidFill>
                <a:latin typeface="Calibri" pitchFamily="34" charset="0"/>
              </a:rPr>
              <a:t>echnology </a:t>
            </a:r>
            <a:endParaRPr lang="en-GB" altLang="en-US" sz="3000" b="1">
              <a:solidFill>
                <a:schemeClr val="bg1"/>
              </a:solidFill>
              <a:latin typeface="Calibri" pitchFamily="34" charset="0"/>
            </a:endParaRPr>
          </a:p>
        </p:txBody>
      </p:sp>
      <p:sp>
        <p:nvSpPr>
          <p:cNvPr id="11" name="Rounded Rectangle 10"/>
          <p:cNvSpPr/>
          <p:nvPr/>
        </p:nvSpPr>
        <p:spPr>
          <a:xfrm>
            <a:off x="323850" y="1341438"/>
            <a:ext cx="1800225" cy="4464050"/>
          </a:xfrm>
          <a:prstGeom prst="roundRect">
            <a:avLst/>
          </a:prstGeom>
          <a:solidFill>
            <a:schemeClr val="bg1">
              <a:alpha val="90000"/>
            </a:schemeClr>
          </a:solidFill>
          <a:ln>
            <a:solidFill>
              <a:srgbClr val="0214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s-Latn-BA" altLang="en-US" sz="1700" dirty="0">
              <a:solidFill>
                <a:srgbClr val="0D0262"/>
              </a:solidFill>
            </a:endParaRPr>
          </a:p>
          <a:p>
            <a:pPr algn="ctr">
              <a:defRPr/>
            </a:pPr>
            <a:endParaRPr lang="bs-Latn-BA" altLang="en-US" sz="1700" dirty="0">
              <a:solidFill>
                <a:srgbClr val="0D0262"/>
              </a:solidFill>
            </a:endParaRPr>
          </a:p>
          <a:p>
            <a:pPr algn="ctr">
              <a:defRPr/>
            </a:pPr>
            <a:endParaRPr lang="bs-Latn-BA" altLang="en-US" sz="1700" dirty="0">
              <a:solidFill>
                <a:srgbClr val="0D0262"/>
              </a:solidFill>
            </a:endParaRPr>
          </a:p>
          <a:p>
            <a:pPr algn="ctr">
              <a:defRPr/>
            </a:pPr>
            <a:r>
              <a:rPr lang="en-US" altLang="en-US" sz="1600" dirty="0">
                <a:solidFill>
                  <a:srgbClr val="002A6C"/>
                </a:solidFill>
                <a:latin typeface="Cambria Math" pitchFamily="18" charset="0"/>
              </a:rPr>
              <a:t>Technology parks/facilities </a:t>
            </a:r>
            <a:r>
              <a:rPr lang="bs-Latn-BA" altLang="en-US" sz="1600" dirty="0">
                <a:solidFill>
                  <a:srgbClr val="002A6C"/>
                </a:solidFill>
                <a:latin typeface="Cambria Math" pitchFamily="18" charset="0"/>
              </a:rPr>
              <a:t>that</a:t>
            </a:r>
            <a:r>
              <a:rPr lang="en-US" altLang="en-US" sz="1600" dirty="0">
                <a:solidFill>
                  <a:srgbClr val="002A6C"/>
                </a:solidFill>
                <a:latin typeface="Cambria Math" pitchFamily="18" charset="0"/>
              </a:rPr>
              <a:t> provide a world-class support network for ICT companies, including on-demand training, modern facilities, and state-of-the-art infrastructure</a:t>
            </a:r>
            <a:endParaRPr lang="en-GB" altLang="en-US" sz="1700" dirty="0">
              <a:solidFill>
                <a:srgbClr val="0D0262"/>
              </a:solidFill>
            </a:endParaRPr>
          </a:p>
        </p:txBody>
      </p:sp>
      <p:sp>
        <p:nvSpPr>
          <p:cNvPr id="12" name="Rounded Rectangle 11"/>
          <p:cNvSpPr/>
          <p:nvPr/>
        </p:nvSpPr>
        <p:spPr>
          <a:xfrm>
            <a:off x="2484438" y="1341438"/>
            <a:ext cx="1800225" cy="4464050"/>
          </a:xfrm>
          <a:prstGeom prst="roundRect">
            <a:avLst/>
          </a:prstGeom>
          <a:solidFill>
            <a:schemeClr val="bg1">
              <a:alpha val="90000"/>
            </a:schemeClr>
          </a:solidFill>
          <a:ln>
            <a:solidFill>
              <a:srgbClr val="0214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s-Latn-BA" altLang="en-US" sz="1700" dirty="0">
              <a:solidFill>
                <a:srgbClr val="0D0262"/>
              </a:solidFill>
            </a:endParaRPr>
          </a:p>
          <a:p>
            <a:pPr algn="ctr" eaLnBrk="1" hangingPunct="1">
              <a:defRPr/>
            </a:pPr>
            <a:r>
              <a:rPr lang="en-US" altLang="en-US" sz="1600" dirty="0">
                <a:solidFill>
                  <a:srgbClr val="002A6C"/>
                </a:solidFill>
                <a:latin typeface="Cambria Math" pitchFamily="18" charset="0"/>
              </a:rPr>
              <a:t>Availability of high-quality engineering, science, and ICT graduates, with workforce supply of over 100,000 skilled individuals and with over 1,200 university graduates in ICT</a:t>
            </a:r>
          </a:p>
        </p:txBody>
      </p:sp>
      <p:sp>
        <p:nvSpPr>
          <p:cNvPr id="13" name="Rounded Rectangle 12"/>
          <p:cNvSpPr/>
          <p:nvPr/>
        </p:nvSpPr>
        <p:spPr>
          <a:xfrm>
            <a:off x="6875463" y="1341438"/>
            <a:ext cx="1800225" cy="4464050"/>
          </a:xfrm>
          <a:prstGeom prst="roundRect">
            <a:avLst/>
          </a:prstGeom>
          <a:solidFill>
            <a:schemeClr val="bg1">
              <a:alpha val="90000"/>
            </a:schemeClr>
          </a:solidFill>
          <a:ln>
            <a:solidFill>
              <a:srgbClr val="0214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en-US" sz="1600" dirty="0">
                <a:solidFill>
                  <a:srgbClr val="002A6C"/>
                </a:solidFill>
                <a:latin typeface="Cambria Math" pitchFamily="18" charset="0"/>
              </a:rPr>
              <a:t>A growing number of connecting points for ICT companies, allowing them to undertake research and development</a:t>
            </a:r>
            <a:endParaRPr lang="en-GB" altLang="en-US" sz="1600" dirty="0">
              <a:solidFill>
                <a:srgbClr val="002A6C"/>
              </a:solidFill>
              <a:latin typeface="Cambria Math" pitchFamily="18" charset="0"/>
            </a:endParaRPr>
          </a:p>
        </p:txBody>
      </p:sp>
      <p:sp>
        <p:nvSpPr>
          <p:cNvPr id="14" name="Rounded Rectangle 13"/>
          <p:cNvSpPr/>
          <p:nvPr/>
        </p:nvSpPr>
        <p:spPr>
          <a:xfrm>
            <a:off x="4643438" y="1341438"/>
            <a:ext cx="1800225" cy="4464050"/>
          </a:xfrm>
          <a:prstGeom prst="roundRect">
            <a:avLst/>
          </a:prstGeom>
          <a:solidFill>
            <a:schemeClr val="bg1">
              <a:alpha val="90000"/>
            </a:schemeClr>
          </a:solidFill>
          <a:ln>
            <a:solidFill>
              <a:srgbClr val="0214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1600" dirty="0">
                <a:solidFill>
                  <a:srgbClr val="002A6C"/>
                </a:solidFill>
                <a:latin typeface="Cambria Math" pitchFamily="18" charset="0"/>
              </a:rPr>
              <a:t>A competitive cost environment that merges world-class ICT skills with reasonable wage rates and cost of doing business</a:t>
            </a:r>
            <a:endParaRPr lang="en-GB" altLang="en-US" sz="1700" dirty="0">
              <a:solidFill>
                <a:srgbClr val="0D0262"/>
              </a:solidFill>
            </a:endParaRPr>
          </a:p>
        </p:txBody>
      </p:sp>
      <p:pic>
        <p:nvPicPr>
          <p:cNvPr id="24591" name="Picture 14" descr="graduation.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843213" y="1484313"/>
            <a:ext cx="8651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Picture 15" descr="NATURAL RESOURCES.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80288" y="1557338"/>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 name="Picture 16" descr="Euro-symbol-graphic.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003800" y="1412875"/>
            <a:ext cx="804863"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4" name="Picture 17" descr="HUB387.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84213" y="1484313"/>
            <a:ext cx="107950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4044906"/>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p:cNvSpPr txBox="1">
            <a:spLocks noChangeArrowheads="1"/>
          </p:cNvSpPr>
          <p:nvPr/>
        </p:nvSpPr>
        <p:spPr bwMode="auto">
          <a:xfrm rot="-5400000">
            <a:off x="-2639219" y="3151982"/>
            <a:ext cx="60483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bs-Latn-BA" altLang="en-US" sz="3000">
                <a:solidFill>
                  <a:schemeClr val="bg1"/>
                </a:solidFill>
                <a:latin typeface="Trebuchet MS" pitchFamily="34" charset="0"/>
              </a:rPr>
              <a:t>www.fipa.gov.ba</a:t>
            </a:r>
            <a:endParaRPr lang="en-US" altLang="en-US" sz="3000">
              <a:solidFill>
                <a:schemeClr val="bg1"/>
              </a:solidFill>
              <a:latin typeface="Trebuchet MS" pitchFamily="34" charset="0"/>
            </a:endParaRPr>
          </a:p>
        </p:txBody>
      </p:sp>
      <p:pic>
        <p:nvPicPr>
          <p:cNvPr id="21513" name="Picture 4" descr="C:\Documents and Settings\haris.tiro\Desktop\pozadi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Rectangle 13"/>
          <p:cNvSpPr>
            <a:spLocks noChangeArrowheads="1"/>
          </p:cNvSpPr>
          <p:nvPr/>
        </p:nvSpPr>
        <p:spPr bwMode="auto">
          <a:xfrm>
            <a:off x="1116013" y="161925"/>
            <a:ext cx="74882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bs-Latn-BA" altLang="en-US" sz="3000" b="1" dirty="0" smtClean="0">
                <a:solidFill>
                  <a:schemeClr val="bg1"/>
                </a:solidFill>
                <a:latin typeface="Calibri" pitchFamily="34" charset="0"/>
              </a:rPr>
              <a:t>Tourism</a:t>
            </a:r>
            <a:endParaRPr lang="en-GB" altLang="en-US" sz="3000" b="1" dirty="0">
              <a:solidFill>
                <a:schemeClr val="bg1"/>
              </a:solidFill>
              <a:latin typeface="Calibri" pitchFamily="34" charset="0"/>
            </a:endParaRPr>
          </a:p>
        </p:txBody>
      </p:sp>
      <p:sp>
        <p:nvSpPr>
          <p:cNvPr id="12" name="Rounded Rectangle 11"/>
          <p:cNvSpPr/>
          <p:nvPr/>
        </p:nvSpPr>
        <p:spPr>
          <a:xfrm>
            <a:off x="107950" y="1412875"/>
            <a:ext cx="1622583" cy="5040314"/>
          </a:xfrm>
          <a:prstGeom prst="roundRect">
            <a:avLst/>
          </a:prstGeom>
          <a:solidFill>
            <a:schemeClr val="bg1">
              <a:alpha val="90000"/>
            </a:schemeClr>
          </a:solidFill>
          <a:ln>
            <a:solidFill>
              <a:srgbClr val="0214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s-Latn-BA" altLang="en-US" sz="1700" dirty="0">
              <a:solidFill>
                <a:srgbClr val="0D0262"/>
              </a:solidFill>
            </a:endParaRPr>
          </a:p>
          <a:p>
            <a:pPr algn="ctr">
              <a:defRPr/>
            </a:pPr>
            <a:endParaRPr lang="bs-Latn-BA" altLang="en-US" sz="1700" dirty="0">
              <a:solidFill>
                <a:srgbClr val="0D0262"/>
              </a:solidFill>
            </a:endParaRPr>
          </a:p>
          <a:p>
            <a:pPr algn="ctr">
              <a:defRPr/>
            </a:pPr>
            <a:endParaRPr lang="bs-Latn-BA" altLang="en-US" sz="1700" dirty="0">
              <a:solidFill>
                <a:srgbClr val="0D0262"/>
              </a:solidFill>
            </a:endParaRPr>
          </a:p>
          <a:p>
            <a:pPr algn="ctr">
              <a:defRPr/>
            </a:pPr>
            <a:endParaRPr lang="bs-Latn-BA" altLang="en-US" sz="1700" dirty="0">
              <a:solidFill>
                <a:srgbClr val="FF0000"/>
              </a:solidFill>
            </a:endParaRPr>
          </a:p>
          <a:p>
            <a:pPr algn="ctr">
              <a:defRPr/>
            </a:pPr>
            <a:endParaRPr lang="bs-Latn-BA" altLang="en-US" sz="1700" dirty="0">
              <a:solidFill>
                <a:srgbClr val="FF0000"/>
              </a:solidFill>
            </a:endParaRPr>
          </a:p>
          <a:p>
            <a:r>
              <a:rPr lang="bs-Latn-BA" sz="1600" dirty="0">
                <a:solidFill>
                  <a:srgbClr val="FF0000"/>
                </a:solidFill>
              </a:rPr>
              <a:t> </a:t>
            </a:r>
          </a:p>
          <a:p>
            <a:pPr lvl="0"/>
            <a:r>
              <a:rPr lang="bs-Latn-BA" sz="1700" dirty="0" smtClean="0">
                <a:solidFill>
                  <a:srgbClr val="0D0262"/>
                </a:solidFill>
              </a:rPr>
              <a:t>-</a:t>
            </a:r>
            <a:r>
              <a:rPr lang="en-US" sz="1700" dirty="0" smtClean="0">
                <a:solidFill>
                  <a:srgbClr val="0D0262"/>
                </a:solidFill>
              </a:rPr>
              <a:t>Health </a:t>
            </a:r>
            <a:r>
              <a:rPr lang="en-US" sz="1700" dirty="0">
                <a:solidFill>
                  <a:srgbClr val="0D0262"/>
                </a:solidFill>
              </a:rPr>
              <a:t>and Spa </a:t>
            </a:r>
            <a:endParaRPr lang="bs-Latn-BA" sz="1700" dirty="0" smtClean="0">
              <a:solidFill>
                <a:srgbClr val="0D0262"/>
              </a:solidFill>
            </a:endParaRPr>
          </a:p>
          <a:p>
            <a:pPr lvl="0"/>
            <a:r>
              <a:rPr lang="bs-Latn-BA" sz="1700" dirty="0" smtClean="0">
                <a:solidFill>
                  <a:srgbClr val="0D0262"/>
                </a:solidFill>
              </a:rPr>
              <a:t>-</a:t>
            </a:r>
            <a:r>
              <a:rPr lang="en-US" sz="1700" dirty="0" smtClean="0">
                <a:solidFill>
                  <a:srgbClr val="0D0262"/>
                </a:solidFill>
              </a:rPr>
              <a:t>Ecotourism</a:t>
            </a:r>
            <a:endParaRPr lang="bs-Latn-BA" sz="1700" dirty="0">
              <a:solidFill>
                <a:srgbClr val="0D0262"/>
              </a:solidFill>
            </a:endParaRPr>
          </a:p>
          <a:p>
            <a:pPr lvl="0"/>
            <a:r>
              <a:rPr lang="bs-Latn-BA" sz="1700" dirty="0" smtClean="0">
                <a:solidFill>
                  <a:srgbClr val="0D0262"/>
                </a:solidFill>
              </a:rPr>
              <a:t>-</a:t>
            </a:r>
            <a:r>
              <a:rPr lang="en-US" sz="1700" dirty="0" smtClean="0">
                <a:solidFill>
                  <a:srgbClr val="0D0262"/>
                </a:solidFill>
              </a:rPr>
              <a:t>Ski </a:t>
            </a:r>
            <a:r>
              <a:rPr lang="en-US" sz="1700" dirty="0">
                <a:solidFill>
                  <a:srgbClr val="0D0262"/>
                </a:solidFill>
              </a:rPr>
              <a:t>and </a:t>
            </a:r>
            <a:r>
              <a:rPr lang="bs-Latn-BA" sz="1700" dirty="0" smtClean="0">
                <a:solidFill>
                  <a:srgbClr val="0D0262"/>
                </a:solidFill>
              </a:rPr>
              <a:t>  </a:t>
            </a:r>
            <a:r>
              <a:rPr lang="en-US" sz="1700" dirty="0" smtClean="0">
                <a:solidFill>
                  <a:srgbClr val="0D0262"/>
                </a:solidFill>
              </a:rPr>
              <a:t>Mountain </a:t>
            </a:r>
            <a:endParaRPr lang="bs-Latn-BA" sz="1700" dirty="0" smtClean="0">
              <a:solidFill>
                <a:srgbClr val="0D0262"/>
              </a:solidFill>
            </a:endParaRPr>
          </a:p>
          <a:p>
            <a:pPr lvl="0"/>
            <a:r>
              <a:rPr lang="bs-Latn-BA" sz="1700" dirty="0">
                <a:solidFill>
                  <a:srgbClr val="0D0262"/>
                </a:solidFill>
              </a:rPr>
              <a:t>-</a:t>
            </a:r>
            <a:r>
              <a:rPr lang="en-US" sz="1700" dirty="0" smtClean="0">
                <a:solidFill>
                  <a:srgbClr val="0D0262"/>
                </a:solidFill>
              </a:rPr>
              <a:t>Cultural </a:t>
            </a:r>
            <a:r>
              <a:rPr lang="en-US" sz="1700" dirty="0">
                <a:solidFill>
                  <a:srgbClr val="0D0262"/>
                </a:solidFill>
              </a:rPr>
              <a:t>Heritage &amp; </a:t>
            </a:r>
            <a:r>
              <a:rPr lang="bs-Latn-BA" sz="1700" dirty="0" smtClean="0">
                <a:solidFill>
                  <a:srgbClr val="0D0262"/>
                </a:solidFill>
              </a:rPr>
              <a:t>-</a:t>
            </a:r>
            <a:r>
              <a:rPr lang="en-US" sz="1700" dirty="0" smtClean="0">
                <a:solidFill>
                  <a:srgbClr val="0D0262"/>
                </a:solidFill>
              </a:rPr>
              <a:t>Religious </a:t>
            </a:r>
            <a:r>
              <a:rPr lang="en-US" sz="1700" dirty="0">
                <a:solidFill>
                  <a:srgbClr val="0D0262"/>
                </a:solidFill>
              </a:rPr>
              <a:t>tourism </a:t>
            </a:r>
            <a:endParaRPr lang="bs-Latn-BA" sz="1700" dirty="0">
              <a:solidFill>
                <a:srgbClr val="0D0262"/>
              </a:solidFill>
            </a:endParaRPr>
          </a:p>
          <a:p>
            <a:pPr lvl="0"/>
            <a:r>
              <a:rPr lang="bs-Latn-BA" sz="1700" dirty="0" smtClean="0">
                <a:solidFill>
                  <a:srgbClr val="0D0262"/>
                </a:solidFill>
              </a:rPr>
              <a:t>-</a:t>
            </a:r>
            <a:r>
              <a:rPr lang="en-US" sz="1700" dirty="0" smtClean="0">
                <a:solidFill>
                  <a:srgbClr val="0D0262"/>
                </a:solidFill>
              </a:rPr>
              <a:t>Adventure </a:t>
            </a:r>
            <a:r>
              <a:rPr lang="en-US" sz="1700" dirty="0">
                <a:solidFill>
                  <a:srgbClr val="0D0262"/>
                </a:solidFill>
              </a:rPr>
              <a:t>tourism</a:t>
            </a:r>
            <a:endParaRPr lang="bs-Latn-BA" sz="1700" dirty="0">
              <a:solidFill>
                <a:srgbClr val="0D0262"/>
              </a:solidFill>
            </a:endParaRPr>
          </a:p>
          <a:p>
            <a:pPr lvl="0"/>
            <a:r>
              <a:rPr lang="bs-Latn-BA" sz="1700" dirty="0">
                <a:solidFill>
                  <a:srgbClr val="0D0262"/>
                </a:solidFill>
              </a:rPr>
              <a:t>-</a:t>
            </a:r>
            <a:r>
              <a:rPr lang="en-US" sz="1700" dirty="0" smtClean="0">
                <a:solidFill>
                  <a:srgbClr val="0D0262"/>
                </a:solidFill>
              </a:rPr>
              <a:t>Sea </a:t>
            </a:r>
            <a:r>
              <a:rPr lang="en-US" sz="1700" dirty="0">
                <a:solidFill>
                  <a:srgbClr val="0D0262"/>
                </a:solidFill>
              </a:rPr>
              <a:t>tourism </a:t>
            </a:r>
            <a:endParaRPr lang="bs-Latn-BA" sz="1700" dirty="0">
              <a:solidFill>
                <a:srgbClr val="0D0262"/>
              </a:solidFill>
            </a:endParaRPr>
          </a:p>
          <a:p>
            <a:pPr algn="ctr">
              <a:defRPr/>
            </a:pPr>
            <a:endParaRPr lang="en-GB" altLang="en-US" sz="1700" dirty="0">
              <a:solidFill>
                <a:srgbClr val="0D0262"/>
              </a:solidFill>
            </a:endParaRPr>
          </a:p>
        </p:txBody>
      </p:sp>
      <p:sp>
        <p:nvSpPr>
          <p:cNvPr id="13" name="Rounded Rectangle 12"/>
          <p:cNvSpPr/>
          <p:nvPr/>
        </p:nvSpPr>
        <p:spPr>
          <a:xfrm>
            <a:off x="1979713" y="1412875"/>
            <a:ext cx="1584175" cy="5040314"/>
          </a:xfrm>
          <a:prstGeom prst="roundRect">
            <a:avLst/>
          </a:prstGeom>
          <a:solidFill>
            <a:schemeClr val="bg1">
              <a:alpha val="90000"/>
            </a:schemeClr>
          </a:solidFill>
          <a:ln>
            <a:solidFill>
              <a:srgbClr val="0214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bs-Latn-BA" sz="1700" dirty="0" smtClean="0">
              <a:solidFill>
                <a:srgbClr val="0D0262"/>
              </a:solidFill>
            </a:endParaRPr>
          </a:p>
          <a:p>
            <a:endParaRPr lang="bs-Latn-BA" sz="1700" dirty="0">
              <a:solidFill>
                <a:srgbClr val="0D0262"/>
              </a:solidFill>
            </a:endParaRPr>
          </a:p>
          <a:p>
            <a:endParaRPr lang="bs-Latn-BA" sz="1700" dirty="0" smtClean="0">
              <a:solidFill>
                <a:srgbClr val="0D0262"/>
              </a:solidFill>
            </a:endParaRPr>
          </a:p>
          <a:p>
            <a:endParaRPr lang="bs-Latn-BA" sz="1700" dirty="0">
              <a:solidFill>
                <a:srgbClr val="0D0262"/>
              </a:solidFill>
            </a:endParaRPr>
          </a:p>
          <a:p>
            <a:endParaRPr lang="bs-Latn-BA" sz="1700" dirty="0" smtClean="0">
              <a:solidFill>
                <a:srgbClr val="0D0262"/>
              </a:solidFill>
            </a:endParaRPr>
          </a:p>
          <a:p>
            <a:endParaRPr lang="bs-Latn-BA" sz="1700" dirty="0" smtClean="0">
              <a:solidFill>
                <a:srgbClr val="0D0262"/>
              </a:solidFill>
            </a:endParaRPr>
          </a:p>
          <a:p>
            <a:endParaRPr lang="bs-Latn-BA" sz="1700" dirty="0">
              <a:solidFill>
                <a:srgbClr val="0D0262"/>
              </a:solidFill>
            </a:endParaRPr>
          </a:p>
          <a:p>
            <a:r>
              <a:rPr lang="en-US" sz="1700" dirty="0" err="1" smtClean="0">
                <a:solidFill>
                  <a:srgbClr val="0D0262"/>
                </a:solidFill>
              </a:rPr>
              <a:t>BiH</a:t>
            </a:r>
            <a:r>
              <a:rPr lang="en-US" sz="1700" dirty="0" smtClean="0">
                <a:solidFill>
                  <a:srgbClr val="0D0262"/>
                </a:solidFill>
              </a:rPr>
              <a:t> </a:t>
            </a:r>
            <a:r>
              <a:rPr lang="en-US" sz="1700" dirty="0">
                <a:solidFill>
                  <a:srgbClr val="0D0262"/>
                </a:solidFill>
              </a:rPr>
              <a:t>becomes an emerging tourism </a:t>
            </a:r>
            <a:r>
              <a:rPr lang="en-US" sz="1700" dirty="0" smtClean="0">
                <a:solidFill>
                  <a:srgbClr val="0D0262"/>
                </a:solidFill>
              </a:rPr>
              <a:t>destination</a:t>
            </a:r>
            <a:endParaRPr lang="bs-Latn-BA" sz="1700" dirty="0" smtClean="0">
              <a:solidFill>
                <a:srgbClr val="0D0262"/>
              </a:solidFill>
            </a:endParaRPr>
          </a:p>
          <a:p>
            <a:endParaRPr lang="bs-Latn-BA" sz="1700" dirty="0">
              <a:solidFill>
                <a:srgbClr val="0D0262"/>
              </a:solidFill>
            </a:endParaRPr>
          </a:p>
          <a:p>
            <a:r>
              <a:rPr lang="en-US" sz="1700" dirty="0">
                <a:solidFill>
                  <a:srgbClr val="0D0262"/>
                </a:solidFill>
              </a:rPr>
              <a:t>Unexplored and untouched natural beauties</a:t>
            </a:r>
            <a:endParaRPr lang="bs-Latn-BA" sz="1700" dirty="0">
              <a:solidFill>
                <a:srgbClr val="0D0262"/>
              </a:solidFill>
            </a:endParaRPr>
          </a:p>
          <a:p>
            <a:endParaRPr lang="bs-Latn-BA" sz="1700" dirty="0">
              <a:solidFill>
                <a:srgbClr val="0D0262"/>
              </a:solidFill>
            </a:endParaRPr>
          </a:p>
          <a:p>
            <a:pPr algn="ctr">
              <a:defRPr/>
            </a:pPr>
            <a:endParaRPr lang="bs-Latn-BA" altLang="en-US" sz="1700" dirty="0">
              <a:solidFill>
                <a:srgbClr val="0D0262"/>
              </a:solidFill>
            </a:endParaRPr>
          </a:p>
          <a:p>
            <a:pPr algn="ctr">
              <a:defRPr/>
            </a:pPr>
            <a:endParaRPr lang="en-GB" altLang="en-US" sz="1700" dirty="0">
              <a:solidFill>
                <a:srgbClr val="0D0262"/>
              </a:solidFill>
            </a:endParaRPr>
          </a:p>
          <a:p>
            <a:pPr algn="ctr">
              <a:defRPr/>
            </a:pPr>
            <a:endParaRPr lang="en-GB" altLang="en-US" sz="1700" dirty="0">
              <a:solidFill>
                <a:srgbClr val="0D0262"/>
              </a:solidFill>
            </a:endParaRPr>
          </a:p>
        </p:txBody>
      </p:sp>
      <p:sp>
        <p:nvSpPr>
          <p:cNvPr id="14" name="Rounded Rectangle 13"/>
          <p:cNvSpPr/>
          <p:nvPr/>
        </p:nvSpPr>
        <p:spPr>
          <a:xfrm>
            <a:off x="3707904" y="1412875"/>
            <a:ext cx="1651547" cy="5040314"/>
          </a:xfrm>
          <a:prstGeom prst="roundRect">
            <a:avLst/>
          </a:prstGeom>
          <a:solidFill>
            <a:schemeClr val="bg1">
              <a:alpha val="90000"/>
            </a:schemeClr>
          </a:solidFill>
          <a:ln>
            <a:solidFill>
              <a:srgbClr val="0214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bs-Latn-BA" sz="1400" dirty="0" smtClean="0">
              <a:solidFill>
                <a:srgbClr val="0D0262"/>
              </a:solidFill>
            </a:endParaRPr>
          </a:p>
          <a:p>
            <a:endParaRPr lang="bs-Latn-BA" sz="1400" dirty="0">
              <a:solidFill>
                <a:srgbClr val="0D0262"/>
              </a:solidFill>
            </a:endParaRPr>
          </a:p>
          <a:p>
            <a:endParaRPr lang="bs-Latn-BA" sz="1400" dirty="0" smtClean="0">
              <a:solidFill>
                <a:srgbClr val="0D0262"/>
              </a:solidFill>
            </a:endParaRPr>
          </a:p>
          <a:p>
            <a:endParaRPr lang="bs-Latn-BA" sz="1400" dirty="0">
              <a:solidFill>
                <a:srgbClr val="0D0262"/>
              </a:solidFill>
            </a:endParaRPr>
          </a:p>
          <a:p>
            <a:endParaRPr lang="bs-Latn-BA" sz="1400" dirty="0" smtClean="0">
              <a:solidFill>
                <a:srgbClr val="0D0262"/>
              </a:solidFill>
            </a:endParaRPr>
          </a:p>
          <a:p>
            <a:r>
              <a:rPr lang="bs-Latn-BA" sz="1700" dirty="0" smtClean="0">
                <a:solidFill>
                  <a:srgbClr val="0D0262"/>
                </a:solidFill>
              </a:rPr>
              <a:t>-</a:t>
            </a:r>
            <a:r>
              <a:rPr lang="en-US" sz="1700" dirty="0" smtClean="0">
                <a:solidFill>
                  <a:srgbClr val="0D0262"/>
                </a:solidFill>
              </a:rPr>
              <a:t>Opening </a:t>
            </a:r>
            <a:r>
              <a:rPr lang="en-US" sz="1700" dirty="0">
                <a:solidFill>
                  <a:srgbClr val="0D0262"/>
                </a:solidFill>
              </a:rPr>
              <a:t>and construction of new tourism resorts </a:t>
            </a:r>
            <a:endParaRPr lang="bs-Latn-BA" sz="1700" dirty="0" smtClean="0">
              <a:solidFill>
                <a:srgbClr val="0D0262"/>
              </a:solidFill>
            </a:endParaRPr>
          </a:p>
          <a:p>
            <a:endParaRPr lang="bs-Latn-BA" sz="1700" dirty="0">
              <a:solidFill>
                <a:srgbClr val="0D0262"/>
              </a:solidFill>
            </a:endParaRPr>
          </a:p>
          <a:p>
            <a:r>
              <a:rPr lang="bs-Latn-BA" sz="1700" dirty="0" smtClean="0">
                <a:solidFill>
                  <a:srgbClr val="0D0262"/>
                </a:solidFill>
              </a:rPr>
              <a:t>-</a:t>
            </a:r>
            <a:r>
              <a:rPr lang="en-US" sz="1700" dirty="0" smtClean="0">
                <a:solidFill>
                  <a:srgbClr val="0D0262"/>
                </a:solidFill>
              </a:rPr>
              <a:t>Upgrading of </a:t>
            </a:r>
            <a:r>
              <a:rPr lang="en-US" sz="1700" dirty="0">
                <a:solidFill>
                  <a:srgbClr val="0D0262"/>
                </a:solidFill>
              </a:rPr>
              <a:t>existing resorts </a:t>
            </a:r>
            <a:endParaRPr lang="bs-Latn-BA" sz="1700" dirty="0" smtClean="0">
              <a:solidFill>
                <a:srgbClr val="0D0262"/>
              </a:solidFill>
            </a:endParaRPr>
          </a:p>
          <a:p>
            <a:endParaRPr lang="bs-Latn-BA" sz="1700" dirty="0">
              <a:solidFill>
                <a:srgbClr val="0D0262"/>
              </a:solidFill>
            </a:endParaRPr>
          </a:p>
          <a:p>
            <a:r>
              <a:rPr lang="bs-Latn-BA" sz="1700" dirty="0" smtClean="0">
                <a:solidFill>
                  <a:srgbClr val="0D0262"/>
                </a:solidFill>
              </a:rPr>
              <a:t>-</a:t>
            </a:r>
            <a:r>
              <a:rPr lang="en-US" sz="1700" dirty="0" smtClean="0">
                <a:solidFill>
                  <a:srgbClr val="0D0262"/>
                </a:solidFill>
              </a:rPr>
              <a:t>Hotels </a:t>
            </a:r>
            <a:r>
              <a:rPr lang="en-US" sz="1700" dirty="0" err="1" smtClean="0">
                <a:solidFill>
                  <a:srgbClr val="0D0262"/>
                </a:solidFill>
              </a:rPr>
              <a:t>privati</a:t>
            </a:r>
            <a:r>
              <a:rPr lang="bs-Latn-BA" sz="1700" dirty="0" smtClean="0">
                <a:solidFill>
                  <a:srgbClr val="0D0262"/>
                </a:solidFill>
              </a:rPr>
              <a:t>z</a:t>
            </a:r>
            <a:r>
              <a:rPr lang="en-US" sz="1700" dirty="0" err="1" smtClean="0">
                <a:solidFill>
                  <a:srgbClr val="0D0262"/>
                </a:solidFill>
              </a:rPr>
              <a:t>ation</a:t>
            </a:r>
            <a:r>
              <a:rPr lang="en-US" sz="1700" dirty="0" smtClean="0">
                <a:solidFill>
                  <a:srgbClr val="0D0262"/>
                </a:solidFill>
              </a:rPr>
              <a:t> </a:t>
            </a:r>
            <a:endParaRPr lang="bs-Latn-BA" sz="1700" dirty="0">
              <a:solidFill>
                <a:srgbClr val="0D0262"/>
              </a:solidFill>
            </a:endParaRPr>
          </a:p>
          <a:p>
            <a:pPr algn="ctr">
              <a:tabLst>
                <a:tab pos="457200" algn="l"/>
              </a:tabLst>
              <a:defRPr/>
            </a:pPr>
            <a:endParaRPr lang="bs-Latn-BA" altLang="en-US" sz="1700" dirty="0">
              <a:solidFill>
                <a:srgbClr val="0D0262"/>
              </a:solidFill>
            </a:endParaRPr>
          </a:p>
        </p:txBody>
      </p:sp>
      <p:sp>
        <p:nvSpPr>
          <p:cNvPr id="15" name="Rounded Rectangle 14"/>
          <p:cNvSpPr/>
          <p:nvPr/>
        </p:nvSpPr>
        <p:spPr>
          <a:xfrm>
            <a:off x="5508104" y="1412875"/>
            <a:ext cx="1728192" cy="5040314"/>
          </a:xfrm>
          <a:prstGeom prst="roundRect">
            <a:avLst/>
          </a:prstGeom>
          <a:solidFill>
            <a:schemeClr val="bg1">
              <a:alpha val="90000"/>
            </a:schemeClr>
          </a:solidFill>
          <a:ln>
            <a:solidFill>
              <a:srgbClr val="0214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endParaRPr lang="bs-Latn-BA" sz="1600" dirty="0" smtClean="0">
              <a:solidFill>
                <a:srgbClr val="FF0000"/>
              </a:solidFill>
            </a:endParaRPr>
          </a:p>
          <a:p>
            <a:pPr lvl="0"/>
            <a:endParaRPr lang="bs-Latn-BA" sz="1600" dirty="0">
              <a:solidFill>
                <a:srgbClr val="FF0000"/>
              </a:solidFill>
            </a:endParaRPr>
          </a:p>
          <a:p>
            <a:pPr lvl="0"/>
            <a:endParaRPr lang="bs-Latn-BA" sz="1600" dirty="0" smtClean="0">
              <a:solidFill>
                <a:srgbClr val="FF0000"/>
              </a:solidFill>
            </a:endParaRPr>
          </a:p>
          <a:p>
            <a:pPr lvl="0"/>
            <a:endParaRPr lang="bs-Latn-BA" sz="1700" dirty="0" smtClean="0">
              <a:solidFill>
                <a:srgbClr val="0D0262"/>
              </a:solidFill>
            </a:endParaRPr>
          </a:p>
          <a:p>
            <a:pPr lvl="0"/>
            <a:endParaRPr lang="bs-Latn-BA" sz="1700" dirty="0">
              <a:solidFill>
                <a:srgbClr val="0D0262"/>
              </a:solidFill>
            </a:endParaRPr>
          </a:p>
          <a:p>
            <a:pPr lvl="0"/>
            <a:endParaRPr lang="bs-Latn-BA" sz="1600" dirty="0" smtClean="0">
              <a:solidFill>
                <a:srgbClr val="0D0262"/>
              </a:solidFill>
            </a:endParaRPr>
          </a:p>
          <a:p>
            <a:pPr lvl="0"/>
            <a:r>
              <a:rPr lang="bs-Latn-BA" sz="1600" dirty="0" smtClean="0">
                <a:solidFill>
                  <a:srgbClr val="0D0262"/>
                </a:solidFill>
              </a:rPr>
              <a:t>-</a:t>
            </a:r>
            <a:r>
              <a:rPr lang="en-US" sz="1600" dirty="0" smtClean="0">
                <a:solidFill>
                  <a:srgbClr val="0D0262"/>
                </a:solidFill>
              </a:rPr>
              <a:t>Nature </a:t>
            </a:r>
            <a:r>
              <a:rPr lang="en-US" sz="1600" dirty="0">
                <a:solidFill>
                  <a:srgbClr val="0D0262"/>
                </a:solidFill>
              </a:rPr>
              <a:t>Parks </a:t>
            </a:r>
            <a:r>
              <a:rPr lang="en-US" sz="1600" dirty="0" err="1" smtClean="0">
                <a:solidFill>
                  <a:srgbClr val="0D0262"/>
                </a:solidFill>
              </a:rPr>
              <a:t>commerciali</a:t>
            </a:r>
            <a:r>
              <a:rPr lang="bs-Latn-BA" sz="1600" dirty="0" smtClean="0">
                <a:solidFill>
                  <a:srgbClr val="0D0262"/>
                </a:solidFill>
              </a:rPr>
              <a:t>z</a:t>
            </a:r>
            <a:r>
              <a:rPr lang="en-US" sz="1600" dirty="0" err="1" smtClean="0">
                <a:solidFill>
                  <a:srgbClr val="0D0262"/>
                </a:solidFill>
              </a:rPr>
              <a:t>ation</a:t>
            </a:r>
            <a:r>
              <a:rPr lang="en-US" sz="1600" dirty="0" smtClean="0">
                <a:solidFill>
                  <a:srgbClr val="0D0262"/>
                </a:solidFill>
              </a:rPr>
              <a:t> </a:t>
            </a:r>
            <a:endParaRPr lang="bs-Latn-BA" sz="1600" dirty="0" smtClean="0">
              <a:solidFill>
                <a:srgbClr val="0D0262"/>
              </a:solidFill>
            </a:endParaRPr>
          </a:p>
          <a:p>
            <a:pPr lvl="0"/>
            <a:endParaRPr lang="bs-Latn-BA" sz="1600" dirty="0">
              <a:solidFill>
                <a:srgbClr val="0D0262"/>
              </a:solidFill>
            </a:endParaRPr>
          </a:p>
          <a:p>
            <a:pPr lvl="0"/>
            <a:r>
              <a:rPr lang="bs-Latn-BA" sz="1600" dirty="0" smtClean="0">
                <a:solidFill>
                  <a:srgbClr val="0D0262"/>
                </a:solidFill>
              </a:rPr>
              <a:t>-</a:t>
            </a:r>
            <a:r>
              <a:rPr lang="en-US" sz="1600" dirty="0" smtClean="0">
                <a:solidFill>
                  <a:srgbClr val="0D0262"/>
                </a:solidFill>
              </a:rPr>
              <a:t>Resort </a:t>
            </a:r>
            <a:r>
              <a:rPr lang="en-US" sz="1600" dirty="0">
                <a:solidFill>
                  <a:srgbClr val="0D0262"/>
                </a:solidFill>
              </a:rPr>
              <a:t>operators </a:t>
            </a:r>
            <a:endParaRPr lang="bs-Latn-BA" sz="1600" dirty="0" smtClean="0">
              <a:solidFill>
                <a:srgbClr val="0D0262"/>
              </a:solidFill>
            </a:endParaRPr>
          </a:p>
          <a:p>
            <a:pPr lvl="0"/>
            <a:endParaRPr lang="bs-Latn-BA" sz="1600" dirty="0">
              <a:solidFill>
                <a:srgbClr val="0D0262"/>
              </a:solidFill>
            </a:endParaRPr>
          </a:p>
          <a:p>
            <a:pPr lvl="0"/>
            <a:r>
              <a:rPr lang="bs-Latn-BA" sz="1600" dirty="0" smtClean="0">
                <a:solidFill>
                  <a:srgbClr val="0D0262"/>
                </a:solidFill>
              </a:rPr>
              <a:t>-</a:t>
            </a:r>
            <a:r>
              <a:rPr lang="en-US" sz="1600" dirty="0" smtClean="0">
                <a:solidFill>
                  <a:srgbClr val="0D0262"/>
                </a:solidFill>
              </a:rPr>
              <a:t>Investment in supporting infrastructure</a:t>
            </a:r>
            <a:endParaRPr lang="bs-Latn-BA" sz="1600" dirty="0" smtClean="0">
              <a:solidFill>
                <a:srgbClr val="0D0262"/>
              </a:solidFill>
            </a:endParaRPr>
          </a:p>
          <a:p>
            <a:pPr lvl="0"/>
            <a:r>
              <a:rPr lang="en-US" sz="1600" dirty="0" smtClean="0">
                <a:solidFill>
                  <a:srgbClr val="0D0262"/>
                </a:solidFill>
              </a:rPr>
              <a:t> </a:t>
            </a:r>
            <a:endParaRPr lang="bs-Latn-BA" sz="1600" dirty="0">
              <a:solidFill>
                <a:srgbClr val="0D0262"/>
              </a:solidFill>
            </a:endParaRPr>
          </a:p>
          <a:p>
            <a:pPr lvl="0"/>
            <a:r>
              <a:rPr lang="bs-Latn-BA" sz="1600" dirty="0" smtClean="0">
                <a:solidFill>
                  <a:srgbClr val="0D0262"/>
                </a:solidFill>
              </a:rPr>
              <a:t>-</a:t>
            </a:r>
            <a:r>
              <a:rPr lang="en-US" sz="1600" dirty="0" smtClean="0">
                <a:solidFill>
                  <a:srgbClr val="0D0262"/>
                </a:solidFill>
              </a:rPr>
              <a:t>Excellent </a:t>
            </a:r>
            <a:r>
              <a:rPr lang="en-US" sz="1600" dirty="0">
                <a:solidFill>
                  <a:srgbClr val="0D0262"/>
                </a:solidFill>
              </a:rPr>
              <a:t>climate conditions</a:t>
            </a:r>
            <a:endParaRPr lang="bs-Latn-BA" sz="1600" dirty="0">
              <a:solidFill>
                <a:srgbClr val="0D0262"/>
              </a:solidFill>
            </a:endParaRPr>
          </a:p>
          <a:p>
            <a:pPr algn="ctr">
              <a:tabLst>
                <a:tab pos="457200" algn="l"/>
              </a:tabLst>
              <a:defRPr/>
            </a:pPr>
            <a:endParaRPr lang="bs-Latn-BA" altLang="en-US" sz="1700" dirty="0">
              <a:solidFill>
                <a:srgbClr val="0D0262"/>
              </a:solidFill>
            </a:endParaRPr>
          </a:p>
          <a:p>
            <a:pPr algn="ctr">
              <a:tabLst>
                <a:tab pos="457200" algn="l"/>
              </a:tabLst>
              <a:defRPr/>
            </a:pPr>
            <a:endParaRPr lang="en-GB" altLang="en-US" sz="1700" dirty="0">
              <a:solidFill>
                <a:srgbClr val="0D0262"/>
              </a:solidFill>
            </a:endParaRPr>
          </a:p>
        </p:txBody>
      </p:sp>
      <p:sp>
        <p:nvSpPr>
          <p:cNvPr id="16" name="Rounded Rectangle 15"/>
          <p:cNvSpPr/>
          <p:nvPr/>
        </p:nvSpPr>
        <p:spPr>
          <a:xfrm>
            <a:off x="7380313" y="1412875"/>
            <a:ext cx="1627860" cy="5040314"/>
          </a:xfrm>
          <a:prstGeom prst="roundRect">
            <a:avLst/>
          </a:prstGeom>
          <a:solidFill>
            <a:schemeClr val="bg1">
              <a:alpha val="90000"/>
            </a:schemeClr>
          </a:solidFill>
          <a:ln>
            <a:solidFill>
              <a:srgbClr val="0214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bs-Latn-BA" sz="1400" dirty="0" smtClean="0">
              <a:solidFill>
                <a:srgbClr val="0D0262"/>
              </a:solidFill>
            </a:endParaRPr>
          </a:p>
          <a:p>
            <a:endParaRPr lang="bs-Latn-BA" sz="1400" dirty="0" smtClean="0">
              <a:solidFill>
                <a:srgbClr val="0D0262"/>
              </a:solidFill>
            </a:endParaRPr>
          </a:p>
          <a:p>
            <a:endParaRPr lang="bs-Latn-BA" sz="1400" dirty="0">
              <a:solidFill>
                <a:srgbClr val="0D0262"/>
              </a:solidFill>
            </a:endParaRPr>
          </a:p>
          <a:p>
            <a:endParaRPr lang="bs-Latn-BA" sz="1600" dirty="0" smtClean="0">
              <a:solidFill>
                <a:srgbClr val="0D0262"/>
              </a:solidFill>
            </a:endParaRPr>
          </a:p>
          <a:p>
            <a:endParaRPr lang="bs-Latn-BA" sz="1600" dirty="0">
              <a:solidFill>
                <a:srgbClr val="0D0262"/>
              </a:solidFill>
            </a:endParaRPr>
          </a:p>
          <a:p>
            <a:r>
              <a:rPr lang="bs-Latn-BA" sz="1600" dirty="0" smtClean="0">
                <a:solidFill>
                  <a:srgbClr val="0D0262"/>
                </a:solidFill>
              </a:rPr>
              <a:t>-</a:t>
            </a:r>
            <a:r>
              <a:rPr lang="en-US" sz="1600" dirty="0">
                <a:solidFill>
                  <a:srgbClr val="0D0262"/>
                </a:solidFill>
              </a:rPr>
              <a:t>Long tradition in winter tourism</a:t>
            </a:r>
            <a:endParaRPr lang="bs-Latn-BA" sz="1600" dirty="0">
              <a:solidFill>
                <a:srgbClr val="0D0262"/>
              </a:solidFill>
            </a:endParaRPr>
          </a:p>
          <a:p>
            <a:endParaRPr lang="bs-Latn-BA" sz="1600" dirty="0">
              <a:solidFill>
                <a:srgbClr val="0D0262"/>
              </a:solidFill>
            </a:endParaRPr>
          </a:p>
          <a:p>
            <a:r>
              <a:rPr lang="bs-Latn-BA" sz="1600" dirty="0">
                <a:solidFill>
                  <a:srgbClr val="0D0262"/>
                </a:solidFill>
              </a:rPr>
              <a:t>-</a:t>
            </a:r>
            <a:r>
              <a:rPr lang="en-US" sz="1600" dirty="0" err="1">
                <a:solidFill>
                  <a:srgbClr val="0D0262"/>
                </a:solidFill>
              </a:rPr>
              <a:t>Favourable</a:t>
            </a:r>
            <a:r>
              <a:rPr lang="en-US" sz="1600" dirty="0">
                <a:solidFill>
                  <a:srgbClr val="0D0262"/>
                </a:solidFill>
              </a:rPr>
              <a:t> legal environment with guarantees and right protecting your investment</a:t>
            </a:r>
            <a:endParaRPr lang="bs-Latn-BA" sz="1600" dirty="0">
              <a:solidFill>
                <a:srgbClr val="0D0262"/>
              </a:solidFill>
            </a:endParaRPr>
          </a:p>
          <a:p>
            <a:endParaRPr lang="bs-Latn-BA" sz="1400" dirty="0">
              <a:solidFill>
                <a:srgbClr val="0D0262"/>
              </a:solidFill>
            </a:endParaRPr>
          </a:p>
        </p:txBody>
      </p:sp>
      <p:sp>
        <p:nvSpPr>
          <p:cNvPr id="2" name="Rectangle 1"/>
          <p:cNvSpPr/>
          <p:nvPr/>
        </p:nvSpPr>
        <p:spPr>
          <a:xfrm>
            <a:off x="1116013" y="765176"/>
            <a:ext cx="6768355" cy="430887"/>
          </a:xfrm>
          <a:prstGeom prst="rect">
            <a:avLst/>
          </a:prstGeom>
        </p:spPr>
        <p:txBody>
          <a:bodyPr wrap="square">
            <a:spAutoFit/>
          </a:bodyPr>
          <a:lstStyle/>
          <a:p>
            <a:r>
              <a:rPr lang="bs-Latn-BA" sz="2200" b="1" dirty="0" smtClean="0">
                <a:solidFill>
                  <a:schemeClr val="accent6"/>
                </a:solidFill>
                <a:latin typeface="Calibri" pitchFamily="34" charset="0"/>
                <a:ea typeface="Cambria Math" panose="02040503050406030204" pitchFamily="18" charset="0"/>
                <a:cs typeface="ZurichBT-RomanCondensed"/>
              </a:rPr>
              <a:t>                             </a:t>
            </a:r>
            <a:r>
              <a:rPr lang="en-US" sz="2200" b="1" dirty="0" smtClean="0">
                <a:solidFill>
                  <a:schemeClr val="accent6"/>
                </a:solidFill>
                <a:latin typeface="Calibri" pitchFamily="34" charset="0"/>
                <a:ea typeface="Cambria Math" panose="02040503050406030204" pitchFamily="18" charset="0"/>
                <a:cs typeface="ZurichBT-RomanCondensed"/>
              </a:rPr>
              <a:t>New Unexplored Destination </a:t>
            </a:r>
            <a:endParaRPr lang="bs-Latn-BA" sz="2200" b="1" dirty="0">
              <a:solidFill>
                <a:schemeClr val="accent6"/>
              </a:solidFill>
              <a:latin typeface="Calibri" pitchFamily="34" charset="0"/>
              <a:ea typeface="Cambria Math" panose="02040503050406030204" pitchFamily="18" charset="0"/>
              <a:cs typeface="ZurichBT-RomanCondensed"/>
            </a:endParaRPr>
          </a:p>
        </p:txBody>
      </p:sp>
      <p:pic>
        <p:nvPicPr>
          <p:cNvPr id="22" name="Picture 21" descr="https://upload.wikimedia.org/wikipedia/commons/d/d7/Mostar_Old_Town_Panorama_200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458" y="1645606"/>
            <a:ext cx="1345565" cy="959177"/>
          </a:xfrm>
          <a:prstGeom prst="rect">
            <a:avLst/>
          </a:prstGeom>
          <a:noFill/>
          <a:ln>
            <a:noFill/>
          </a:ln>
        </p:spPr>
      </p:pic>
      <p:pic>
        <p:nvPicPr>
          <p:cNvPr id="23" name="Picture 22" descr="https://encrypted-tbn0.gstatic.com/images?q=tbn:ANd9GcSPNkLiruJ2IUjrmzkljiNUm48mVwW1xd1r1il6bysnK6n5-6Zi5Q"/>
          <p:cNvPicPr/>
          <p:nvPr/>
        </p:nvPicPr>
        <p:blipFill>
          <a:blip r:embed="rId5">
            <a:extLst>
              <a:ext uri="{28A0092B-C50C-407E-A947-70E740481C1C}">
                <a14:useLocalDpi xmlns:a14="http://schemas.microsoft.com/office/drawing/2010/main" val="0"/>
              </a:ext>
            </a:extLst>
          </a:blip>
          <a:srcRect/>
          <a:stretch>
            <a:fillRect/>
          </a:stretch>
        </p:blipFill>
        <p:spPr bwMode="auto">
          <a:xfrm>
            <a:off x="2159732" y="1673888"/>
            <a:ext cx="1224136" cy="890112"/>
          </a:xfrm>
          <a:prstGeom prst="rect">
            <a:avLst/>
          </a:prstGeom>
          <a:noFill/>
          <a:ln>
            <a:noFill/>
          </a:ln>
        </p:spPr>
      </p:pic>
      <p:pic>
        <p:nvPicPr>
          <p:cNvPr id="24" name="Picture 23" descr="http://www.sarajevotimes.com/wp-content/uploads/2014/02/Banja-Luka.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20688" y="1645606"/>
            <a:ext cx="1359003" cy="930117"/>
          </a:xfrm>
          <a:prstGeom prst="rect">
            <a:avLst/>
          </a:prstGeom>
          <a:noFill/>
          <a:ln>
            <a:noFill/>
          </a:ln>
        </p:spPr>
      </p:pic>
      <p:pic>
        <p:nvPicPr>
          <p:cNvPr id="25" name="Picture 24" descr="http://unarafting.com/wp-content/uploads/2013/05/gggfff-044.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2120" y="1645606"/>
            <a:ext cx="1348038" cy="882913"/>
          </a:xfrm>
          <a:prstGeom prst="rect">
            <a:avLst/>
          </a:prstGeom>
          <a:noFill/>
          <a:ln>
            <a:noFill/>
          </a:ln>
        </p:spPr>
      </p:pic>
      <p:pic>
        <p:nvPicPr>
          <p:cNvPr id="26" name="Picture 25" descr="http://cherylhoward.com/wp-content/uploads/2014/12/Blagaj-Holy-Site-in-Bosnia.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74153" y="1563875"/>
            <a:ext cx="1440180" cy="1000125"/>
          </a:xfrm>
          <a:prstGeom prst="rect">
            <a:avLst/>
          </a:prstGeom>
          <a:noFill/>
          <a:ln>
            <a:noFill/>
          </a:ln>
        </p:spPr>
      </p:pic>
    </p:spTree>
    <p:extLst>
      <p:ext uri="{BB962C8B-B14F-4D97-AF65-F5344CB8AC3E}">
        <p14:creationId xmlns:p14="http://schemas.microsoft.com/office/powerpoint/2010/main" val="2249859364"/>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548680"/>
            <a:ext cx="8784976"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13"/>
          <p:cNvSpPr>
            <a:spLocks noChangeArrowheads="1"/>
          </p:cNvSpPr>
          <p:nvPr/>
        </p:nvSpPr>
        <p:spPr bwMode="auto">
          <a:xfrm>
            <a:off x="395536" y="0"/>
            <a:ext cx="820871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bs-Latn-BA" altLang="en-US" sz="3000" b="1" dirty="0" smtClean="0">
                <a:latin typeface="Calibri" pitchFamily="34" charset="0"/>
              </a:rPr>
              <a:t>www.fipa.gov.ba</a:t>
            </a:r>
            <a:endParaRPr lang="en-GB" altLang="en-US" sz="3000" b="1" dirty="0">
              <a:latin typeface="Calibri" pitchFamily="34" charset="0"/>
            </a:endParaRPr>
          </a:p>
        </p:txBody>
      </p:sp>
    </p:spTree>
    <p:extLst>
      <p:ext uri="{BB962C8B-B14F-4D97-AF65-F5344CB8AC3E}">
        <p14:creationId xmlns:p14="http://schemas.microsoft.com/office/powerpoint/2010/main" val="2960840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haris.tiro\Desktop\pozadi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0"/>
            <a:ext cx="921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6200000">
            <a:off x="-2639832" y="3152001"/>
            <a:ext cx="6048671" cy="553998"/>
          </a:xfrm>
          <a:prstGeom prst="rect">
            <a:avLst/>
          </a:prstGeom>
          <a:noFill/>
        </p:spPr>
        <p:txBody>
          <a:bodyPr wrap="square" rtlCol="0">
            <a:spAutoFit/>
          </a:bodyPr>
          <a:lstStyle/>
          <a:p>
            <a:r>
              <a:rPr lang="bs-Latn-BA" sz="3000" dirty="0" smtClean="0">
                <a:solidFill>
                  <a:srgbClr val="FFFF00"/>
                </a:solidFill>
                <a:latin typeface="Trebuchet MS" pitchFamily="34" charset="0"/>
              </a:rPr>
              <a:t>www.fipa.gov.ba</a:t>
            </a:r>
            <a:endParaRPr lang="en-US" sz="3000" dirty="0">
              <a:solidFill>
                <a:srgbClr val="FFFF00"/>
              </a:solidFill>
              <a:latin typeface="Trebuchet MS" pitchFamily="34" charset="0"/>
            </a:endParaRPr>
          </a:p>
        </p:txBody>
      </p:sp>
      <p:sp>
        <p:nvSpPr>
          <p:cNvPr id="3" name="Rectangle 2"/>
          <p:cNvSpPr/>
          <p:nvPr/>
        </p:nvSpPr>
        <p:spPr>
          <a:xfrm>
            <a:off x="971600" y="260648"/>
            <a:ext cx="7992888" cy="830997"/>
          </a:xfrm>
          <a:prstGeom prst="rect">
            <a:avLst/>
          </a:prstGeom>
        </p:spPr>
        <p:txBody>
          <a:bodyPr wrap="square">
            <a:spAutoFit/>
          </a:bodyPr>
          <a:lstStyle/>
          <a:p>
            <a:r>
              <a:rPr lang="bs-Latn-BA" sz="2400" b="1" dirty="0">
                <a:solidFill>
                  <a:schemeClr val="accent1">
                    <a:lumMod val="75000"/>
                  </a:schemeClr>
                </a:solidFill>
                <a:latin typeface="Calibri" pitchFamily="34" charset="0"/>
                <a:cs typeface="Arial" pitchFamily="34" charset="0"/>
              </a:rPr>
              <a:t>Natural resources and attractive investment locations and industrial zones</a:t>
            </a:r>
            <a:endParaRPr lang="en-US" sz="2400" b="1" dirty="0">
              <a:solidFill>
                <a:schemeClr val="accent1">
                  <a:lumMod val="75000"/>
                </a:schemeClr>
              </a:solidFill>
              <a:latin typeface="Calibri" pitchFamily="34" charset="0"/>
              <a:cs typeface="Arial" pitchFamily="34" charset="0"/>
            </a:endParaRPr>
          </a:p>
        </p:txBody>
      </p:sp>
      <p:sp>
        <p:nvSpPr>
          <p:cNvPr id="11" name="Rectangle 2"/>
          <p:cNvSpPr>
            <a:spLocks noChangeArrowheads="1"/>
          </p:cNvSpPr>
          <p:nvPr/>
        </p:nvSpPr>
        <p:spPr bwMode="auto">
          <a:xfrm>
            <a:off x="1115616" y="1451207"/>
            <a:ext cx="590465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bs-Latn-BA" b="0" i="0" u="none" strike="noStrike" cap="none" normalizeH="0" baseline="0" dirty="0" smtClean="0">
                <a:ln>
                  <a:noFill/>
                </a:ln>
                <a:solidFill>
                  <a:schemeClr val="tx1"/>
                </a:solidFill>
                <a:effectLst/>
                <a:ea typeface="Calibri" pitchFamily="34" charset="0"/>
                <a:cs typeface="Verdana" pitchFamily="34" charset="0"/>
              </a:rPr>
              <a:t> Greenfield  location</a:t>
            </a:r>
            <a:endParaRPr kumimoji="0" 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bs-Latn-BA" b="0" i="0" u="none" strike="noStrike" cap="none" normalizeH="0" baseline="0" dirty="0" smtClean="0">
                <a:ln>
                  <a:noFill/>
                </a:ln>
                <a:solidFill>
                  <a:schemeClr val="tx1"/>
                </a:solidFill>
                <a:effectLst/>
                <a:ea typeface="Calibri" pitchFamily="34" charset="0"/>
                <a:cs typeface="Verdana" pitchFamily="34" charset="0"/>
              </a:rPr>
              <a:t> Brownfield  location</a:t>
            </a:r>
          </a:p>
          <a:p>
            <a:pPr eaLnBrk="0" fontAlgn="base" hangingPunct="0">
              <a:spcBef>
                <a:spcPct val="0"/>
              </a:spcBef>
              <a:spcAft>
                <a:spcPct val="0"/>
              </a:spcAft>
              <a:buFont typeface="Arial" pitchFamily="34" charset="0"/>
              <a:buChar char="•"/>
            </a:pPr>
            <a:r>
              <a:rPr lang="bs-Latn-BA" dirty="0" smtClean="0"/>
              <a:t> </a:t>
            </a:r>
            <a:r>
              <a:rPr lang="en-GB" dirty="0" smtClean="0"/>
              <a:t>Privatisation process</a:t>
            </a:r>
          </a:p>
          <a:p>
            <a:pPr eaLnBrk="0" fontAlgn="base" hangingPunct="0">
              <a:spcBef>
                <a:spcPct val="0"/>
              </a:spcBef>
              <a:spcAft>
                <a:spcPct val="0"/>
              </a:spcAft>
              <a:buFont typeface="Arial" pitchFamily="34" charset="0"/>
              <a:buChar char="•"/>
            </a:pPr>
            <a:r>
              <a:rPr lang="bs-Latn-BA" dirty="0" smtClean="0"/>
              <a:t> </a:t>
            </a:r>
            <a:r>
              <a:rPr lang="en-GB" dirty="0" smtClean="0"/>
              <a:t>Bankruptcy opportunities </a:t>
            </a:r>
          </a:p>
          <a:p>
            <a:pPr eaLnBrk="0" fontAlgn="base" hangingPunct="0">
              <a:spcBef>
                <a:spcPct val="0"/>
              </a:spcBef>
              <a:spcAft>
                <a:spcPct val="0"/>
              </a:spcAft>
              <a:buFont typeface="Arial" pitchFamily="34" charset="0"/>
              <a:buChar char="•"/>
            </a:pPr>
            <a:r>
              <a:rPr lang="bs-Latn-BA" dirty="0" smtClean="0"/>
              <a:t> </a:t>
            </a:r>
            <a:r>
              <a:rPr lang="en-GB" dirty="0" smtClean="0"/>
              <a:t>Concessions</a:t>
            </a:r>
          </a:p>
          <a:p>
            <a:pPr eaLnBrk="0" fontAlgn="base" hangingPunct="0">
              <a:spcBef>
                <a:spcPct val="0"/>
              </a:spcBef>
              <a:spcAft>
                <a:spcPct val="0"/>
              </a:spcAft>
              <a:buFont typeface="Arial" pitchFamily="34" charset="0"/>
              <a:buChar char="•"/>
            </a:pPr>
            <a:r>
              <a:rPr lang="bs-Latn-BA" dirty="0" smtClean="0"/>
              <a:t> </a:t>
            </a:r>
            <a:r>
              <a:rPr lang="en-GB" dirty="0" smtClean="0"/>
              <a:t>Joint ventures </a:t>
            </a:r>
            <a:endParaRPr lang="bs-Latn-BA" dirty="0" smtClean="0"/>
          </a:p>
          <a:p>
            <a:pPr eaLnBrk="0" fontAlgn="base" hangingPunct="0">
              <a:spcBef>
                <a:spcPct val="0"/>
              </a:spcBef>
              <a:spcAft>
                <a:spcPct val="0"/>
              </a:spcAft>
              <a:buFont typeface="Arial" pitchFamily="34" charset="0"/>
              <a:buChar char="•"/>
            </a:pPr>
            <a:r>
              <a:rPr lang="bs-Latn-BA" dirty="0" smtClean="0"/>
              <a:t> Investment projects</a:t>
            </a:r>
            <a:endParaRPr lang="en-GB" dirty="0" smtClean="0"/>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6145" name="Picture 14" descr="\\fipa-file\users\maric\FIPA SLIKE SA BANERA\1.jpg"/>
          <p:cNvPicPr>
            <a:picLocks noChangeAspect="1" noChangeArrowheads="1"/>
          </p:cNvPicPr>
          <p:nvPr/>
        </p:nvPicPr>
        <p:blipFill>
          <a:blip r:embed="rId3" cstate="print"/>
          <a:srcRect/>
          <a:stretch>
            <a:fillRect/>
          </a:stretch>
        </p:blipFill>
        <p:spPr bwMode="auto">
          <a:xfrm>
            <a:off x="3851920" y="908720"/>
            <a:ext cx="2657475" cy="2057400"/>
          </a:xfrm>
          <a:prstGeom prst="rect">
            <a:avLst/>
          </a:prstGeom>
          <a:noFill/>
          <a:ln w="9525">
            <a:noFill/>
            <a:miter lim="800000"/>
            <a:headEnd/>
            <a:tailEnd/>
          </a:ln>
        </p:spPr>
      </p:pic>
      <p:pic>
        <p:nvPicPr>
          <p:cNvPr id="6146" name="Picture 35" descr="\\fipa-file\users\maric\FIPA SLIKE SA BANERA\2.jpg"/>
          <p:cNvPicPr>
            <a:picLocks noChangeAspect="1" noChangeArrowheads="1"/>
          </p:cNvPicPr>
          <p:nvPr/>
        </p:nvPicPr>
        <p:blipFill>
          <a:blip r:embed="rId4" cstate="print"/>
          <a:srcRect/>
          <a:stretch>
            <a:fillRect/>
          </a:stretch>
        </p:blipFill>
        <p:spPr bwMode="auto">
          <a:xfrm>
            <a:off x="971600" y="3501008"/>
            <a:ext cx="2657475" cy="2057400"/>
          </a:xfrm>
          <a:prstGeom prst="rect">
            <a:avLst/>
          </a:prstGeom>
          <a:noFill/>
          <a:ln w="9525">
            <a:noFill/>
            <a:miter lim="800000"/>
            <a:headEnd/>
            <a:tailEnd/>
          </a:ln>
        </p:spPr>
      </p:pic>
      <p:pic>
        <p:nvPicPr>
          <p:cNvPr id="6147" name="Picture 38" descr="\\fipa-file\users\maric\FIPA SLIKE SA BANERA\3.jpg"/>
          <p:cNvPicPr>
            <a:picLocks noChangeAspect="1" noChangeArrowheads="1"/>
          </p:cNvPicPr>
          <p:nvPr/>
        </p:nvPicPr>
        <p:blipFill>
          <a:blip r:embed="rId5" cstate="print"/>
          <a:srcRect/>
          <a:stretch>
            <a:fillRect/>
          </a:stretch>
        </p:blipFill>
        <p:spPr bwMode="auto">
          <a:xfrm>
            <a:off x="4067944" y="3212976"/>
            <a:ext cx="2657475" cy="2057400"/>
          </a:xfrm>
          <a:prstGeom prst="rect">
            <a:avLst/>
          </a:prstGeom>
          <a:noFill/>
          <a:ln w="9525">
            <a:noFill/>
            <a:miter lim="800000"/>
            <a:headEnd/>
            <a:tailEnd/>
          </a:ln>
        </p:spPr>
      </p:pic>
      <p:pic>
        <p:nvPicPr>
          <p:cNvPr id="6148" name="Picture 42" descr="\\fipa-file\users\maric\FIPA SLIKE SA BANERA\4.jpg"/>
          <p:cNvPicPr>
            <a:picLocks noChangeAspect="1" noChangeArrowheads="1"/>
          </p:cNvPicPr>
          <p:nvPr/>
        </p:nvPicPr>
        <p:blipFill>
          <a:blip r:embed="rId6" cstate="print"/>
          <a:srcRect/>
          <a:stretch>
            <a:fillRect/>
          </a:stretch>
        </p:blipFill>
        <p:spPr bwMode="auto">
          <a:xfrm>
            <a:off x="6486525" y="1412776"/>
            <a:ext cx="2657475" cy="2057400"/>
          </a:xfrm>
          <a:prstGeom prst="rect">
            <a:avLst/>
          </a:prstGeom>
          <a:noFill/>
          <a:ln w="9525">
            <a:noFill/>
            <a:miter lim="800000"/>
            <a:headEnd/>
            <a:tailEnd/>
          </a:ln>
        </p:spPr>
      </p:pic>
      <p:pic>
        <p:nvPicPr>
          <p:cNvPr id="6149" name="Picture 43" descr="\\fipa-file\users\maric\FIPA SLIKE SA BANERA\5.jpg"/>
          <p:cNvPicPr>
            <a:picLocks noChangeAspect="1" noChangeArrowheads="1"/>
          </p:cNvPicPr>
          <p:nvPr/>
        </p:nvPicPr>
        <p:blipFill>
          <a:blip r:embed="rId7" cstate="print"/>
          <a:srcRect/>
          <a:stretch>
            <a:fillRect/>
          </a:stretch>
        </p:blipFill>
        <p:spPr bwMode="auto">
          <a:xfrm>
            <a:off x="2771800" y="4800600"/>
            <a:ext cx="2657475" cy="2057400"/>
          </a:xfrm>
          <a:prstGeom prst="rect">
            <a:avLst/>
          </a:prstGeom>
          <a:noFill/>
          <a:ln w="9525">
            <a:noFill/>
            <a:miter lim="800000"/>
            <a:headEnd/>
            <a:tailEnd/>
          </a:ln>
        </p:spPr>
      </p:pic>
      <p:pic>
        <p:nvPicPr>
          <p:cNvPr id="6150" name="Picture 39" descr="\\fipa-file\users\maric\FIPA SLIKE SA BANERA\6.jpg"/>
          <p:cNvPicPr>
            <a:picLocks noChangeAspect="1" noChangeArrowheads="1"/>
          </p:cNvPicPr>
          <p:nvPr/>
        </p:nvPicPr>
        <p:blipFill>
          <a:blip r:embed="rId8" cstate="print"/>
          <a:srcRect/>
          <a:stretch>
            <a:fillRect/>
          </a:stretch>
        </p:blipFill>
        <p:spPr bwMode="auto">
          <a:xfrm>
            <a:off x="6486525" y="4800600"/>
            <a:ext cx="2657475" cy="2057400"/>
          </a:xfrm>
          <a:prstGeom prst="rect">
            <a:avLst/>
          </a:prstGeom>
          <a:noFill/>
          <a:ln w="9525">
            <a:noFill/>
            <a:miter lim="800000"/>
            <a:headEnd/>
            <a:tailEnd/>
          </a:ln>
        </p:spPr>
      </p:pic>
      <p:pic>
        <p:nvPicPr>
          <p:cNvPr id="6151" name="Picture 46" descr="\\fipa-file\users\maric\FIPA SLIKE SA BANERA\7.jpg"/>
          <p:cNvPicPr>
            <a:picLocks noChangeAspect="1" noChangeArrowheads="1"/>
          </p:cNvPicPr>
          <p:nvPr/>
        </p:nvPicPr>
        <p:blipFill>
          <a:blip r:embed="rId9" cstate="print"/>
          <a:srcRect/>
          <a:stretch>
            <a:fillRect/>
          </a:stretch>
        </p:blipFill>
        <p:spPr bwMode="auto">
          <a:xfrm>
            <a:off x="7020272" y="3501008"/>
            <a:ext cx="1835696" cy="1292696"/>
          </a:xfrm>
          <a:prstGeom prst="rect">
            <a:avLst/>
          </a:prstGeom>
          <a:noFill/>
          <a:ln w="9525">
            <a:noFill/>
            <a:miter lim="800000"/>
            <a:headEnd/>
            <a:tailEnd/>
          </a:ln>
        </p:spPr>
      </p:pic>
      <p:pic>
        <p:nvPicPr>
          <p:cNvPr id="6152" name="Picture 47" descr="\\fipa-file\users\maric\FIPA SLIKE SA BANERA\8.jpg"/>
          <p:cNvPicPr>
            <a:picLocks noChangeAspect="1" noChangeArrowheads="1"/>
          </p:cNvPicPr>
          <p:nvPr/>
        </p:nvPicPr>
        <p:blipFill>
          <a:blip r:embed="rId10" cstate="print"/>
          <a:srcRect/>
          <a:stretch>
            <a:fillRect/>
          </a:stretch>
        </p:blipFill>
        <p:spPr bwMode="auto">
          <a:xfrm>
            <a:off x="971600" y="5373216"/>
            <a:ext cx="1619672" cy="1268760"/>
          </a:xfrm>
          <a:prstGeom prst="rect">
            <a:avLst/>
          </a:prstGeom>
          <a:noFill/>
          <a:ln w="9525">
            <a:noFill/>
            <a:miter lim="800000"/>
            <a:headEnd/>
            <a:tailEnd/>
          </a:ln>
        </p:spPr>
      </p:pic>
      <p:pic>
        <p:nvPicPr>
          <p:cNvPr id="6153" name="Picture 48" descr="\\fipa-file\users\maric\FIPA SLIKE SA BANERA\9.jpg"/>
          <p:cNvPicPr>
            <a:picLocks noChangeAspect="1" noChangeArrowheads="1"/>
          </p:cNvPicPr>
          <p:nvPr/>
        </p:nvPicPr>
        <p:blipFill>
          <a:blip r:embed="rId11" cstate="print"/>
          <a:srcRect/>
          <a:stretch>
            <a:fillRect/>
          </a:stretch>
        </p:blipFill>
        <p:spPr bwMode="auto">
          <a:xfrm>
            <a:off x="5148063" y="5517232"/>
            <a:ext cx="1440161" cy="936104"/>
          </a:xfrm>
          <a:prstGeom prst="rect">
            <a:avLst/>
          </a:prstGeom>
          <a:noFill/>
          <a:ln w="9525">
            <a:noFill/>
            <a:miter lim="800000"/>
            <a:headEnd/>
            <a:tailEnd/>
          </a:ln>
        </p:spPr>
      </p:pic>
    </p:spTree>
    <p:extLst>
      <p:ext uri="{BB962C8B-B14F-4D97-AF65-F5344CB8AC3E}">
        <p14:creationId xmlns:p14="http://schemas.microsoft.com/office/powerpoint/2010/main" val="24946899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haris.tiro\Desktop\pozadi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0"/>
            <a:ext cx="921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6200000">
            <a:off x="-2639832" y="3152001"/>
            <a:ext cx="6048671" cy="553998"/>
          </a:xfrm>
          <a:prstGeom prst="rect">
            <a:avLst/>
          </a:prstGeom>
          <a:noFill/>
        </p:spPr>
        <p:txBody>
          <a:bodyPr wrap="square" rtlCol="0">
            <a:spAutoFit/>
          </a:bodyPr>
          <a:lstStyle/>
          <a:p>
            <a:r>
              <a:rPr lang="bs-Latn-BA" sz="3000" dirty="0" smtClean="0">
                <a:solidFill>
                  <a:srgbClr val="FFFF00"/>
                </a:solidFill>
                <a:latin typeface="Trebuchet MS" pitchFamily="34" charset="0"/>
              </a:rPr>
              <a:t>www.fipa.gov.ba</a:t>
            </a:r>
            <a:endParaRPr lang="en-US" sz="3000" dirty="0">
              <a:solidFill>
                <a:srgbClr val="FFFF00"/>
              </a:solidFill>
              <a:latin typeface="Trebuchet MS" pitchFamily="34" charset="0"/>
            </a:endParaRPr>
          </a:p>
        </p:txBody>
      </p:sp>
      <p:sp>
        <p:nvSpPr>
          <p:cNvPr id="3" name="Rectangle 2"/>
          <p:cNvSpPr/>
          <p:nvPr/>
        </p:nvSpPr>
        <p:spPr>
          <a:xfrm>
            <a:off x="3779912" y="188640"/>
            <a:ext cx="3168352" cy="430887"/>
          </a:xfrm>
          <a:prstGeom prst="rect">
            <a:avLst/>
          </a:prstGeom>
        </p:spPr>
        <p:txBody>
          <a:bodyPr wrap="square">
            <a:spAutoFit/>
          </a:bodyPr>
          <a:lstStyle/>
          <a:p>
            <a:r>
              <a:rPr lang="bs-Latn-BA" sz="2200" dirty="0" smtClean="0">
                <a:latin typeface="Trebuchet MS" pitchFamily="34" charset="0"/>
              </a:rPr>
              <a:t>FIPA support</a:t>
            </a:r>
            <a:endParaRPr lang="en-US" sz="2200" dirty="0" smtClean="0">
              <a:latin typeface="Trebuchet MS" pitchFamily="34" charset="0"/>
            </a:endParaRPr>
          </a:p>
        </p:txBody>
      </p:sp>
      <p:sp>
        <p:nvSpPr>
          <p:cNvPr id="6" name="Rectangle 11"/>
          <p:cNvSpPr txBox="1">
            <a:spLocks noChangeArrowheads="1"/>
          </p:cNvSpPr>
          <p:nvPr/>
        </p:nvSpPr>
        <p:spPr>
          <a:xfrm>
            <a:off x="1187624" y="908720"/>
            <a:ext cx="7416824" cy="5472608"/>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0"/>
              </a:spcBef>
              <a:spcAft>
                <a:spcPts val="0"/>
              </a:spcAft>
              <a:buClr>
                <a:srgbClr val="003366"/>
              </a:buClr>
              <a:buSzTx/>
              <a:buFontTx/>
              <a:buNone/>
              <a:tabLst/>
              <a:defRPr/>
            </a:pPr>
            <a:endParaRPr kumimoji="0" lang="hr-HR" sz="2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bs-Latn-BA" sz="2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42900" indent="-342900">
              <a:spcBef>
                <a:spcPct val="20000"/>
              </a:spcBef>
              <a:buFont typeface="Arial" pitchFamily="34" charset="0"/>
              <a:buChar char="•"/>
              <a:defRPr/>
            </a:pPr>
            <a:r>
              <a:rPr lang="en-GB" sz="2000" dirty="0" smtClean="0">
                <a:latin typeface="Calibri" pitchFamily="34" charset="0"/>
              </a:rPr>
              <a:t>Providing of all information related to </a:t>
            </a:r>
            <a:r>
              <a:rPr lang="hr-HR" sz="2000" dirty="0" smtClean="0">
                <a:latin typeface="Calibri" pitchFamily="34" charset="0"/>
              </a:rPr>
              <a:t>BiH</a:t>
            </a:r>
            <a:r>
              <a:rPr lang="en-GB" sz="2000" dirty="0" smtClean="0">
                <a:latin typeface="Calibri" pitchFamily="34" charset="0"/>
              </a:rPr>
              <a:t> business environment </a:t>
            </a:r>
          </a:p>
          <a:p>
            <a:pPr marL="342900" indent="-342900">
              <a:spcBef>
                <a:spcPct val="20000"/>
              </a:spcBef>
              <a:buFont typeface="Arial" pitchFamily="34" charset="0"/>
              <a:buChar char="•"/>
              <a:defRPr/>
            </a:pPr>
            <a:r>
              <a:rPr lang="en-GB" sz="2000" dirty="0" smtClean="0">
                <a:latin typeface="Calibri" pitchFamily="34" charset="0"/>
              </a:rPr>
              <a:t>Analysis and presentation of attractive sectors for foreign invest</a:t>
            </a:r>
            <a:r>
              <a:rPr lang="hr-HR" sz="2000" dirty="0" smtClean="0">
                <a:latin typeface="Calibri" pitchFamily="34" charset="0"/>
              </a:rPr>
              <a:t>ors</a:t>
            </a:r>
            <a:r>
              <a:rPr lang="en-GB" sz="2000" dirty="0" smtClean="0">
                <a:latin typeface="Calibri" pitchFamily="34" charset="0"/>
              </a:rPr>
              <a:t> </a:t>
            </a:r>
            <a:endParaRPr kumimoji="0" lang="bs-Latn-BA" sz="2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smtClean="0">
                <a:ln>
                  <a:noFill/>
                </a:ln>
                <a:solidFill>
                  <a:schemeClr val="tx1"/>
                </a:solidFill>
                <a:effectLst/>
                <a:uLnTx/>
                <a:uFillTx/>
                <a:latin typeface="Calibri" pitchFamily="34" charset="0"/>
                <a:ea typeface="+mn-ea"/>
                <a:cs typeface="+mn-cs"/>
              </a:rPr>
              <a:t>Servicing potential and existing investors,</a:t>
            </a:r>
            <a:r>
              <a:rPr kumimoji="0" lang="bs-Latn-BA" sz="2000" b="0" i="0" u="none" strike="noStrike" kern="1200" cap="none" spc="0" normalizeH="0" baseline="0" noProof="0" dirty="0" smtClean="0">
                <a:ln>
                  <a:noFill/>
                </a:ln>
                <a:solidFill>
                  <a:schemeClr val="tx1"/>
                </a:solidFill>
                <a:effectLst/>
                <a:uLnTx/>
                <a:uFillTx/>
                <a:latin typeface="Calibri" pitchFamily="34" charset="0"/>
                <a:ea typeface="+mn-ea"/>
                <a:cs typeface="+mn-cs"/>
              </a:rPr>
              <a:t> </a:t>
            </a:r>
            <a:r>
              <a:rPr kumimoji="0" lang="en-GB" sz="2000" b="0" i="0" u="none" strike="noStrike" kern="1200" cap="none" spc="0" normalizeH="0" baseline="0" noProof="0" dirty="0" smtClean="0">
                <a:ln>
                  <a:noFill/>
                </a:ln>
                <a:solidFill>
                  <a:schemeClr val="tx1"/>
                </a:solidFill>
                <a:effectLst/>
                <a:uLnTx/>
                <a:uFillTx/>
                <a:latin typeface="Calibri" pitchFamily="34" charset="0"/>
                <a:ea typeface="+mn-ea"/>
                <a:cs typeface="+mn-cs"/>
              </a:rPr>
              <a:t>especially during the process of business registration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smtClean="0">
                <a:ln>
                  <a:noFill/>
                </a:ln>
                <a:solidFill>
                  <a:schemeClr val="tx1"/>
                </a:solidFill>
                <a:effectLst/>
                <a:uLnTx/>
                <a:uFillTx/>
                <a:latin typeface="Calibri" pitchFamily="34" charset="0"/>
                <a:ea typeface="+mn-ea"/>
                <a:cs typeface="+mn-cs"/>
              </a:rPr>
              <a:t>Legal advice for foreign investors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smtClean="0">
                <a:ln>
                  <a:noFill/>
                </a:ln>
                <a:solidFill>
                  <a:schemeClr val="tx1"/>
                </a:solidFill>
                <a:effectLst/>
                <a:uLnTx/>
                <a:uFillTx/>
                <a:latin typeface="Calibri" pitchFamily="34" charset="0"/>
                <a:ea typeface="+mn-ea"/>
                <a:cs typeface="+mn-cs"/>
              </a:rPr>
              <a:t>Investor after-care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smtClean="0">
                <a:ln>
                  <a:noFill/>
                </a:ln>
                <a:solidFill>
                  <a:schemeClr val="tx1"/>
                </a:solidFill>
                <a:effectLst/>
                <a:uLnTx/>
                <a:uFillTx/>
                <a:latin typeface="Calibri" pitchFamily="34" charset="0"/>
                <a:ea typeface="+mn-ea"/>
                <a:cs typeface="+mn-cs"/>
              </a:rPr>
              <a:t>Policy advocacy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smtClean="0">
                <a:ln>
                  <a:noFill/>
                </a:ln>
                <a:solidFill>
                  <a:schemeClr val="tx1"/>
                </a:solidFill>
                <a:effectLst/>
                <a:uLnTx/>
                <a:uFillTx/>
                <a:latin typeface="Calibri" pitchFamily="34" charset="0"/>
                <a:ea typeface="+mn-ea"/>
                <a:cs typeface="+mn-cs"/>
              </a:rPr>
              <a:t>Good co-operation with all levels of Government in </a:t>
            </a:r>
            <a:r>
              <a:rPr kumimoji="0" lang="hr-HR" sz="2000" b="0" i="0" u="none" strike="noStrike" kern="1200" cap="none" spc="0" normalizeH="0" baseline="0" noProof="0" dirty="0" smtClean="0">
                <a:ln>
                  <a:noFill/>
                </a:ln>
                <a:solidFill>
                  <a:schemeClr val="tx1"/>
                </a:solidFill>
                <a:effectLst/>
                <a:uLnTx/>
                <a:uFillTx/>
                <a:latin typeface="Calibri" pitchFamily="34" charset="0"/>
                <a:ea typeface="+mn-ea"/>
                <a:cs typeface="+mn-cs"/>
              </a:rPr>
              <a:t>BiH</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hr-HR" sz="2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bs-Latn-BA" sz="1800" b="1"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lang="bs-Latn-BA" b="1" dirty="0" smtClean="0">
              <a:solidFill>
                <a:srgbClr val="FF0000"/>
              </a:solidFill>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bs-Latn-BA" sz="1800" b="1"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lang="bs-Latn-BA" b="1" dirty="0" smtClean="0">
              <a:solidFill>
                <a:srgbClr val="FF0000"/>
              </a:solidFill>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bs-Latn-BA" sz="1800" b="1" i="0" u="none" strike="noStrike" kern="1200" cap="none" spc="0" normalizeH="0" baseline="0" noProof="0" dirty="0" smtClean="0">
                <a:ln>
                  <a:noFill/>
                </a:ln>
                <a:solidFill>
                  <a:srgbClr val="FF0000"/>
                </a:solidFill>
                <a:effectLst/>
                <a:uLnTx/>
                <a:uFillTx/>
                <a:latin typeface="+mn-lt"/>
                <a:ea typeface="+mn-ea"/>
                <a:cs typeface="+mn-cs"/>
              </a:rPr>
              <a:t>OUR SERVICES ARE FREE AND CONFIDENTIAL!</a:t>
            </a:r>
            <a:endParaRPr kumimoji="0" lang="en-US" sz="1800" b="1" i="0" u="none" strike="noStrike" kern="1200" cap="none" spc="0" normalizeH="0" baseline="0" noProof="0" dirty="0" smtClean="0">
              <a:ln>
                <a:noFill/>
              </a:ln>
              <a:solidFill>
                <a:srgbClr val="FF0000"/>
              </a:solidFill>
              <a:effectLst/>
              <a:uLnTx/>
              <a:uFillTx/>
              <a:latin typeface="+mn-lt"/>
              <a:ea typeface="+mn-ea"/>
              <a:cs typeface="+mn-cs"/>
            </a:endParaRPr>
          </a:p>
        </p:txBody>
      </p:sp>
    </p:spTree>
    <p:extLst>
      <p:ext uri="{BB962C8B-B14F-4D97-AF65-F5344CB8AC3E}">
        <p14:creationId xmlns:p14="http://schemas.microsoft.com/office/powerpoint/2010/main" val="24946899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haris.tiro\Desktop\pozadi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0"/>
            <a:ext cx="921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6200000">
            <a:off x="-2639832" y="3152001"/>
            <a:ext cx="6048671" cy="553998"/>
          </a:xfrm>
          <a:prstGeom prst="rect">
            <a:avLst/>
          </a:prstGeom>
          <a:noFill/>
        </p:spPr>
        <p:txBody>
          <a:bodyPr wrap="square" rtlCol="0">
            <a:spAutoFit/>
          </a:bodyPr>
          <a:lstStyle/>
          <a:p>
            <a:r>
              <a:rPr lang="bs-Latn-BA" sz="3000" dirty="0" smtClean="0">
                <a:solidFill>
                  <a:srgbClr val="FFFF00"/>
                </a:solidFill>
                <a:latin typeface="Trebuchet MS" pitchFamily="34" charset="0"/>
              </a:rPr>
              <a:t>www.fipa.gov.ba</a:t>
            </a:r>
            <a:endParaRPr lang="en-US" sz="3000" dirty="0">
              <a:solidFill>
                <a:srgbClr val="FFFF00"/>
              </a:solidFill>
              <a:latin typeface="Trebuchet MS" pitchFamily="34" charset="0"/>
            </a:endParaRPr>
          </a:p>
        </p:txBody>
      </p:sp>
      <p:sp>
        <p:nvSpPr>
          <p:cNvPr id="3" name="Rectangle 2"/>
          <p:cNvSpPr/>
          <p:nvPr/>
        </p:nvSpPr>
        <p:spPr>
          <a:xfrm>
            <a:off x="3779912" y="188640"/>
            <a:ext cx="3168352" cy="430887"/>
          </a:xfrm>
          <a:prstGeom prst="rect">
            <a:avLst/>
          </a:prstGeom>
        </p:spPr>
        <p:txBody>
          <a:bodyPr wrap="square">
            <a:spAutoFit/>
          </a:bodyPr>
          <a:lstStyle/>
          <a:p>
            <a:r>
              <a:rPr lang="bs-Latn-BA" sz="2200" dirty="0" smtClean="0">
                <a:latin typeface="Trebuchet MS" pitchFamily="34" charset="0"/>
              </a:rPr>
              <a:t>FIPA contacts</a:t>
            </a:r>
            <a:endParaRPr lang="en-US" sz="2200" dirty="0" smtClean="0">
              <a:latin typeface="Trebuchet MS" pitchFamily="34" charset="0"/>
            </a:endParaRPr>
          </a:p>
        </p:txBody>
      </p:sp>
      <p:sp>
        <p:nvSpPr>
          <p:cNvPr id="6" name="Rectangle 11"/>
          <p:cNvSpPr txBox="1">
            <a:spLocks noChangeArrowheads="1"/>
          </p:cNvSpPr>
          <p:nvPr/>
        </p:nvSpPr>
        <p:spPr>
          <a:xfrm>
            <a:off x="1187624" y="908720"/>
            <a:ext cx="7416824" cy="547260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0"/>
              </a:spcBef>
              <a:spcAft>
                <a:spcPts val="0"/>
              </a:spcAft>
              <a:buClr>
                <a:srgbClr val="003366"/>
              </a:buClr>
              <a:buSzTx/>
              <a:buFontTx/>
              <a:buNone/>
              <a:tabLst/>
              <a:defRPr/>
            </a:pPr>
            <a:endParaRPr kumimoji="0" lang="hr-HR" sz="2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hr-HR" sz="2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bs-Latn-BA" sz="1800" b="1"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lang="bs-Latn-BA" b="1" dirty="0" smtClean="0">
              <a:solidFill>
                <a:srgbClr val="FF0000"/>
              </a:solidFill>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bs-Latn-BA" sz="1800" b="1"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lang="bs-Latn-BA" b="1" dirty="0" smtClean="0">
              <a:solidFill>
                <a:srgbClr val="FF0000"/>
              </a:solidFill>
            </a:endParaRPr>
          </a:p>
        </p:txBody>
      </p:sp>
      <p:pic>
        <p:nvPicPr>
          <p:cNvPr id="11" name="Picture 33" descr="FIPA_PPT_PODLOGA2 copy"/>
          <p:cNvPicPr>
            <a:picLocks noChangeAspect="1" noChangeArrowheads="1"/>
          </p:cNvPicPr>
          <p:nvPr/>
        </p:nvPicPr>
        <p:blipFill>
          <a:blip r:embed="rId3" cstate="print">
            <a:lum bright="70000" contrast="-70000"/>
          </a:blip>
          <a:srcRect l="52338" t="26674" r="5832" b="4430"/>
          <a:stretch>
            <a:fillRect/>
          </a:stretch>
        </p:blipFill>
        <p:spPr bwMode="auto">
          <a:xfrm>
            <a:off x="971600" y="692696"/>
            <a:ext cx="7920880" cy="5904656"/>
          </a:xfrm>
          <a:prstGeom prst="rect">
            <a:avLst/>
          </a:prstGeom>
          <a:noFill/>
          <a:ln w="9525">
            <a:noFill/>
            <a:miter lim="800000"/>
            <a:headEnd/>
            <a:tailEnd/>
          </a:ln>
        </p:spPr>
      </p:pic>
      <p:sp>
        <p:nvSpPr>
          <p:cNvPr id="13" name="Text Box 21"/>
          <p:cNvSpPr txBox="1">
            <a:spLocks noChangeArrowheads="1"/>
          </p:cNvSpPr>
          <p:nvPr/>
        </p:nvSpPr>
        <p:spPr bwMode="auto">
          <a:xfrm>
            <a:off x="1331640" y="1268760"/>
            <a:ext cx="3564396" cy="1600438"/>
          </a:xfrm>
          <a:prstGeom prst="rect">
            <a:avLst/>
          </a:prstGeom>
          <a:noFill/>
          <a:ln w="12700" cap="sq">
            <a:noFill/>
            <a:miter lim="800000"/>
            <a:headEnd type="none" w="sm" len="sm"/>
            <a:tailEnd type="none" w="sm" len="sm"/>
          </a:ln>
        </p:spPr>
        <p:txBody>
          <a:bodyPr wrap="square">
            <a:spAutoFit/>
          </a:bodyPr>
          <a:lstStyle/>
          <a:p>
            <a:r>
              <a:rPr lang="hr-HR" sz="1600" b="1" dirty="0"/>
              <a:t>Sarajevo Office</a:t>
            </a:r>
          </a:p>
          <a:p>
            <a:r>
              <a:rPr lang="bs-Latn-BA" sz="1600" dirty="0" smtClean="0"/>
              <a:t>Grbavicka 4</a:t>
            </a:r>
            <a:endParaRPr lang="en-US" sz="1600" dirty="0"/>
          </a:p>
          <a:p>
            <a:r>
              <a:rPr lang="hr-HR" sz="1600" dirty="0"/>
              <a:t>Phone: +387 33 278 080</a:t>
            </a:r>
            <a:endParaRPr lang="en-US" sz="1600" dirty="0"/>
          </a:p>
          <a:p>
            <a:r>
              <a:rPr lang="hr-HR" sz="1600" dirty="0"/>
              <a:t>Fax:     +387 33 278 081</a:t>
            </a:r>
            <a:endParaRPr lang="en-US" sz="1600" dirty="0"/>
          </a:p>
          <a:p>
            <a:r>
              <a:rPr lang="hr-HR" sz="1600" dirty="0"/>
              <a:t>E-mail: </a:t>
            </a:r>
            <a:r>
              <a:rPr lang="hr-HR" sz="1600" u="sng" dirty="0">
                <a:solidFill>
                  <a:srgbClr val="3333CC"/>
                </a:solidFill>
              </a:rPr>
              <a:t>fipa@fipa.gov.ba</a:t>
            </a:r>
          </a:p>
          <a:p>
            <a:endParaRPr lang="en-US" sz="1600" dirty="0">
              <a:solidFill>
                <a:srgbClr val="000066"/>
              </a:solidFill>
            </a:endParaRPr>
          </a:p>
        </p:txBody>
      </p:sp>
      <p:sp>
        <p:nvSpPr>
          <p:cNvPr id="14" name="Rectangle 15"/>
          <p:cNvSpPr>
            <a:spLocks noChangeArrowheads="1"/>
          </p:cNvSpPr>
          <p:nvPr/>
        </p:nvSpPr>
        <p:spPr bwMode="auto">
          <a:xfrm>
            <a:off x="1331640" y="2996952"/>
            <a:ext cx="3600400" cy="1077218"/>
          </a:xfrm>
          <a:prstGeom prst="rect">
            <a:avLst/>
          </a:prstGeom>
          <a:noFill/>
          <a:ln w="9525">
            <a:noFill/>
            <a:miter lim="800000"/>
            <a:headEnd/>
            <a:tailEnd/>
          </a:ln>
        </p:spPr>
        <p:txBody>
          <a:bodyPr wrap="square">
            <a:spAutoFit/>
          </a:bodyPr>
          <a:lstStyle/>
          <a:p>
            <a:r>
              <a:rPr lang="hr-HR" sz="1600" b="1" dirty="0"/>
              <a:t>Banja Luka Office</a:t>
            </a:r>
          </a:p>
          <a:p>
            <a:r>
              <a:rPr lang="bs-Latn-BA" sz="1600" dirty="0"/>
              <a:t>Jovana Surutke 13/III, Office </a:t>
            </a:r>
            <a:r>
              <a:rPr lang="bs-Latn-BA" sz="1600" dirty="0" smtClean="0"/>
              <a:t>A52</a:t>
            </a:r>
          </a:p>
          <a:p>
            <a:r>
              <a:rPr lang="hr-HR" sz="1600" dirty="0" smtClean="0"/>
              <a:t>Phone</a:t>
            </a:r>
            <a:r>
              <a:rPr lang="hr-HR" sz="1600" dirty="0"/>
              <a:t>/ Fax: : +387 51 226 180  </a:t>
            </a:r>
            <a:endParaRPr lang="en-US" sz="1600" dirty="0"/>
          </a:p>
          <a:p>
            <a:r>
              <a:rPr lang="hr-HR" sz="1600" dirty="0"/>
              <a:t>E-mail: </a:t>
            </a:r>
            <a:r>
              <a:rPr lang="hr-HR" sz="1600" u="sng" dirty="0">
                <a:solidFill>
                  <a:srgbClr val="3333CC"/>
                </a:solidFill>
              </a:rPr>
              <a:t>banjaluka@fipa.gov.ba</a:t>
            </a:r>
          </a:p>
        </p:txBody>
      </p:sp>
      <p:sp>
        <p:nvSpPr>
          <p:cNvPr id="15" name="Rectangle 16"/>
          <p:cNvSpPr>
            <a:spLocks noChangeArrowheads="1"/>
          </p:cNvSpPr>
          <p:nvPr/>
        </p:nvSpPr>
        <p:spPr bwMode="auto">
          <a:xfrm>
            <a:off x="1331640" y="4581128"/>
            <a:ext cx="3096344" cy="1077218"/>
          </a:xfrm>
          <a:prstGeom prst="rect">
            <a:avLst/>
          </a:prstGeom>
          <a:noFill/>
          <a:ln w="9525">
            <a:noFill/>
            <a:miter lim="800000"/>
            <a:headEnd/>
            <a:tailEnd/>
          </a:ln>
        </p:spPr>
        <p:txBody>
          <a:bodyPr wrap="square">
            <a:spAutoFit/>
          </a:bodyPr>
          <a:lstStyle/>
          <a:p>
            <a:r>
              <a:rPr lang="hr-HR" sz="1600" b="1" dirty="0"/>
              <a:t>Mostar Office</a:t>
            </a:r>
          </a:p>
          <a:p>
            <a:r>
              <a:rPr lang="bs-Latn-BA" sz="1600" dirty="0"/>
              <a:t>Kneza Višeslava, Office </a:t>
            </a:r>
            <a:r>
              <a:rPr lang="bs-Latn-BA" sz="1600" dirty="0" smtClean="0"/>
              <a:t>54</a:t>
            </a:r>
          </a:p>
          <a:p>
            <a:r>
              <a:rPr lang="hr-HR" sz="1600" dirty="0" smtClean="0"/>
              <a:t>Phone </a:t>
            </a:r>
            <a:r>
              <a:rPr lang="hr-HR" sz="1600" dirty="0"/>
              <a:t>/Fax:  +387 36 558 815</a:t>
            </a:r>
            <a:endParaRPr lang="en-US" sz="1600" dirty="0"/>
          </a:p>
          <a:p>
            <a:r>
              <a:rPr lang="hr-HR" sz="1600" dirty="0"/>
              <a:t>E-mail: </a:t>
            </a:r>
            <a:r>
              <a:rPr lang="hr-HR" sz="1600" u="sng" dirty="0">
                <a:solidFill>
                  <a:srgbClr val="3333CC"/>
                </a:solidFill>
              </a:rPr>
              <a:t>mostar@fipa.gov.ba</a:t>
            </a:r>
            <a:endParaRPr lang="en-US" sz="1600" u="sng" dirty="0">
              <a:solidFill>
                <a:srgbClr val="3333CC"/>
              </a:solidFill>
            </a:endParaRPr>
          </a:p>
        </p:txBody>
      </p:sp>
      <p:sp>
        <p:nvSpPr>
          <p:cNvPr id="2" name="TextBox 1"/>
          <p:cNvSpPr txBox="1"/>
          <p:nvPr/>
        </p:nvSpPr>
        <p:spPr>
          <a:xfrm>
            <a:off x="5220072" y="1916832"/>
            <a:ext cx="3384376" cy="1354217"/>
          </a:xfrm>
          <a:prstGeom prst="rect">
            <a:avLst/>
          </a:prstGeom>
          <a:noFill/>
        </p:spPr>
        <p:txBody>
          <a:bodyPr wrap="square" rtlCol="0">
            <a:spAutoFit/>
          </a:bodyPr>
          <a:lstStyle/>
          <a:p>
            <a:r>
              <a:rPr lang="bs-Latn-BA" dirty="0" smtClean="0"/>
              <a:t>Nina Pobrić</a:t>
            </a:r>
          </a:p>
          <a:p>
            <a:r>
              <a:rPr lang="bs-Latn-BA" sz="1600" dirty="0" smtClean="0"/>
              <a:t>Head of the Investment Promotion Department</a:t>
            </a:r>
          </a:p>
          <a:p>
            <a:r>
              <a:rPr lang="bs-Latn-BA" sz="1600" dirty="0" smtClean="0"/>
              <a:t>Tel: +387 33 278 082</a:t>
            </a:r>
          </a:p>
          <a:p>
            <a:r>
              <a:rPr lang="bs-Latn-BA" sz="1600" dirty="0" smtClean="0"/>
              <a:t>E-mail: </a:t>
            </a:r>
            <a:r>
              <a:rPr lang="bs-Latn-BA" sz="1600" u="sng" dirty="0">
                <a:solidFill>
                  <a:srgbClr val="3333CC"/>
                </a:solidFill>
              </a:rPr>
              <a:t>nina.pobric@fipa.gov.ba</a:t>
            </a:r>
          </a:p>
        </p:txBody>
      </p:sp>
    </p:spTree>
    <p:extLst>
      <p:ext uri="{BB962C8B-B14F-4D97-AF65-F5344CB8AC3E}">
        <p14:creationId xmlns:p14="http://schemas.microsoft.com/office/powerpoint/2010/main" val="1319880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3" presetClass="entr" presetSubtype="5"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linds(vertical)">
                                      <p:cBhvr>
                                        <p:cTn id="11" dur="1000"/>
                                        <p:tgtEl>
                                          <p:spTgt spid="13"/>
                                        </p:tgtEl>
                                      </p:cBhvr>
                                    </p:animEffect>
                                  </p:childTnLst>
                                </p:cTn>
                              </p:par>
                              <p:par>
                                <p:cTn id="12" presetID="3" presetClass="entr" presetSubtype="5"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linds(vertical)">
                                      <p:cBhvr>
                                        <p:cTn id="14" dur="1000"/>
                                        <p:tgtEl>
                                          <p:spTgt spid="14"/>
                                        </p:tgtEl>
                                      </p:cBhvr>
                                    </p:animEffect>
                                  </p:childTnLst>
                                </p:cTn>
                              </p:par>
                              <p:par>
                                <p:cTn id="15" presetID="3" presetClass="entr" presetSubtype="5"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vertical)">
                                      <p:cBhvr>
                                        <p:cTn id="1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1"/>
          <p:cNvSpPr txBox="1">
            <a:spLocks noChangeArrowheads="1"/>
          </p:cNvSpPr>
          <p:nvPr/>
        </p:nvSpPr>
        <p:spPr bwMode="auto">
          <a:xfrm>
            <a:off x="1187450" y="908050"/>
            <a:ext cx="7416800"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342900" indent="-342900" eaLnBrk="1" hangingPunct="1">
              <a:buClr>
                <a:srgbClr val="003366"/>
              </a:buClr>
            </a:pPr>
            <a:endParaRPr lang="hr-HR" altLang="en-US" sz="2000"/>
          </a:p>
          <a:p>
            <a:pPr marL="342900" indent="-342900" eaLnBrk="1" hangingPunct="1">
              <a:spcBef>
                <a:spcPct val="20000"/>
              </a:spcBef>
              <a:buFont typeface="Arial" pitchFamily="34" charset="0"/>
              <a:buChar char="•"/>
            </a:pPr>
            <a:endParaRPr lang="hr-HR" altLang="en-US" sz="2000"/>
          </a:p>
          <a:p>
            <a:pPr marL="342900" indent="-342900" algn="ctr" eaLnBrk="1" hangingPunct="1">
              <a:spcBef>
                <a:spcPct val="20000"/>
              </a:spcBef>
            </a:pPr>
            <a:endParaRPr lang="bs-Latn-BA" altLang="en-US" sz="1800" b="1">
              <a:solidFill>
                <a:srgbClr val="FF0000"/>
              </a:solidFill>
            </a:endParaRPr>
          </a:p>
          <a:p>
            <a:pPr marL="342900" indent="-342900" algn="ctr" eaLnBrk="1" hangingPunct="1">
              <a:spcBef>
                <a:spcPct val="20000"/>
              </a:spcBef>
            </a:pPr>
            <a:endParaRPr lang="bs-Latn-BA" altLang="en-US" sz="1800" b="1">
              <a:solidFill>
                <a:srgbClr val="FF0000"/>
              </a:solidFill>
            </a:endParaRPr>
          </a:p>
          <a:p>
            <a:pPr marL="342900" indent="-342900" algn="ctr" eaLnBrk="1" hangingPunct="1">
              <a:spcBef>
                <a:spcPct val="20000"/>
              </a:spcBef>
            </a:pPr>
            <a:endParaRPr lang="bs-Latn-BA" altLang="en-US" sz="1800" b="1">
              <a:solidFill>
                <a:srgbClr val="FF0000"/>
              </a:solidFill>
            </a:endParaRPr>
          </a:p>
          <a:p>
            <a:pPr marL="342900" indent="-342900" algn="ctr" eaLnBrk="1" hangingPunct="1">
              <a:spcBef>
                <a:spcPct val="20000"/>
              </a:spcBef>
            </a:pPr>
            <a:endParaRPr lang="bs-Latn-BA" altLang="en-US" sz="1800" b="1">
              <a:solidFill>
                <a:srgbClr val="FF0000"/>
              </a:solidFill>
            </a:endParaRPr>
          </a:p>
        </p:txBody>
      </p:sp>
      <p:pic>
        <p:nvPicPr>
          <p:cNvPr id="19460" name="il_fi" descr="http://www.ad-rem.hr/osx/hr/c9/AD-Rem-i-kljucni-poslovni-partneri/a30/HT-Hrvatski-Telekom-d.d./image-99_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3905" y="2457739"/>
            <a:ext cx="1079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il_fi" descr="http://localizedusa.com/logos/arcelormittal-adr-logo.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7888" y="1628775"/>
            <a:ext cx="17145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il_fi" descr="http://upload.wikimedia.org/wikipedia/en/thumb/2/28/Logo_Carmeuse_(29x19).jpg/200px-Logo_Carmeuse_(29x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3849" y="5210174"/>
            <a:ext cx="1439863"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il_fi" descr="http://www.predierigroup.com/img/aziende/predieri_metalli.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8575" y="1698771"/>
            <a:ext cx="17272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il_fi" descr="http://www.internetlista.com/common/uploaded_files/logo/1265408046_studen_c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9604" y="2349500"/>
            <a:ext cx="1728787"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il_fi" descr="http://poslovi.infostud.com/oglasi/2009/logo/perutninaptujd.o.o.beograd_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1495" y="4282134"/>
            <a:ext cx="811212"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il_fi" descr="http://www.picgifs.com/wallpapers/wallpapers/coca-cola/Coca_Cola0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7822" y="798513"/>
            <a:ext cx="1481138"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il_fi" descr="http://axiomgroupe.com/userfiles/image/Shared%20Services%202012/Heidelberg%20Cement.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69260" y="3840161"/>
            <a:ext cx="2808288" cy="106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5" descr="http://www.alumil.com/Templates/6/IMG3.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386" y="5667084"/>
            <a:ext cx="1062037"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il_fi" descr="http://www.runtuneup.it/wp-content/uploads/2012/09/Unicredit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33541" y="6040437"/>
            <a:ext cx="14097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il_fi" descr="http://www.ljepota.ba/slike/IntesaSanpaolo.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33541" y="4472335"/>
            <a:ext cx="12985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1" name="il_fi" descr="http://dubrovacki.hr/datastore/imagestore/original/1264425155146_3.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02707" y="3317874"/>
            <a:ext cx="1008062"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il_fi" descr="http://www.akos.ba/wp-content/uploads/2012/04/bbi-logo.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49423" y="3309938"/>
            <a:ext cx="1296987"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3" name="il_fi" descr="http://www.extremnews.com/images/full-564c03b6cdc64d1e996e8a8c4de7d676.gi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138391" y="2449513"/>
            <a:ext cx="1008063"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4" name="Picture 7" descr="http://www.serbianlogo.com/thumbnails/eft.gif"/>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44163" y="1268990"/>
            <a:ext cx="19335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il_fi" descr="http://www.esseti.co.nz/siteadmin/uploaded/messer-logo.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10950" y="783935"/>
            <a:ext cx="1744662"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6" name="il_fi" descr="http://www.licenciranje.ba/images/stories/microsoft.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89200" y="875651"/>
            <a:ext cx="13716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7" name="il_fi" descr="http://www.newhorizons.com/LOCALWEBADMIN/images/306/outlines/partner%20images/logo-oracle-large.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1709" y="2693988"/>
            <a:ext cx="19431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8" name="Picture 13" descr="Ionix Systems Limited - Manufacturer of High Performance Wiring Systems">
            <a:hlinkClick r:id="rId20"/>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883617" y="1801813"/>
            <a:ext cx="14398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9" name="il_fi" descr="http://upload.wikimedia.org/wikipedia/commons/a/a3/Xella_Logo.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992688" y="3162156"/>
            <a:ext cx="863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0" name="Picture 15" descr="http://www.precisa.ba/bekto_precisa_ba/homepage_bekto_precisa/images/logo.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717925" y="3309938"/>
            <a:ext cx="12969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1" name="Picture 17" descr="http://www.seeklogo.com/images/F/FEAL-logo-78ECA6769B-seeklogo.com.gif"/>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931117" y="3268661"/>
            <a:ext cx="19050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3" name="Picture 2" descr="http://www.mfeuk.co.uk/media/wysiwyg/mann_hummel.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5894" y="883948"/>
            <a:ext cx="12319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4" name="Picture 1"/>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1445852" y="750888"/>
            <a:ext cx="117157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5" name="Picture 4"/>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87386" y="4593935"/>
            <a:ext cx="1595437"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7" name="Picture 4"/>
          <p:cNvPicPr>
            <a:picLocks noChangeAspect="1" noChangeArrowheads="1"/>
          </p:cNvPicPr>
          <p:nvPr/>
        </p:nvPicPr>
        <p:blipFill>
          <a:blip r:embed="rId28">
            <a:extLst>
              <a:ext uri="{28A0092B-C50C-407E-A947-70E740481C1C}">
                <a14:useLocalDpi xmlns:a14="http://schemas.microsoft.com/office/drawing/2010/main" val="0"/>
              </a:ext>
            </a:extLst>
          </a:blip>
          <a:srcRect l="1826" t="2213" r="1958" b="1309"/>
          <a:stretch>
            <a:fillRect/>
          </a:stretch>
        </p:blipFill>
        <p:spPr bwMode="auto">
          <a:xfrm>
            <a:off x="8010887" y="3672825"/>
            <a:ext cx="1012825"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8" name="Picture 2"/>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2264208" y="2559050"/>
            <a:ext cx="7064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9" name="Picture 7"/>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3175000" y="2449513"/>
            <a:ext cx="108585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0" name="Picture 10"/>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4281487" y="2627312"/>
            <a:ext cx="12287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1" name="Picture 4" descr="C:\Documents and Settings\haris.tiro\Desktop\pozadina.jp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0" y="-26988"/>
            <a:ext cx="9144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92" name="Rectangle 37"/>
          <p:cNvSpPr>
            <a:spLocks noChangeArrowheads="1"/>
          </p:cNvSpPr>
          <p:nvPr/>
        </p:nvSpPr>
        <p:spPr bwMode="auto">
          <a:xfrm>
            <a:off x="1116013" y="161925"/>
            <a:ext cx="74882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GB" altLang="en-US" sz="3000" b="1" dirty="0">
                <a:solidFill>
                  <a:schemeClr val="bg1"/>
                </a:solidFill>
                <a:latin typeface="Calibri" pitchFamily="34" charset="0"/>
              </a:rPr>
              <a:t>They Have Already Invested</a:t>
            </a:r>
          </a:p>
        </p:txBody>
      </p:sp>
      <p:pic>
        <p:nvPicPr>
          <p:cNvPr id="14340" name="Picture 4" descr="http://amsm.com.mt/wp-content/uploads/2015/06/Zott-Logo.pn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08543" y="1724818"/>
            <a:ext cx="1331640" cy="947738"/>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hbbusinesscorp.com/wp-content/uploads/2014/08/hayat-150x150.jp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0" y="3317874"/>
            <a:ext cx="1312863" cy="1044575"/>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http://www.memurpersonelalimi.info.tr/wp-content/uploads/2015/03/sodasanayias.jp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5738452" y="794399"/>
            <a:ext cx="1376074" cy="924719"/>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http://www.alas-holding.rs/english/images/logo_alas.gif"/>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456170" y="5343523"/>
            <a:ext cx="1514475" cy="504826"/>
          </a:xfrm>
          <a:prstGeom prst="rect">
            <a:avLst/>
          </a:prstGeom>
          <a:noFill/>
          <a:extLst>
            <a:ext uri="{909E8E84-426E-40DD-AFC4-6F175D3DCCD1}">
              <a14:hiddenFill xmlns:a14="http://schemas.microsoft.com/office/drawing/2010/main">
                <a:solidFill>
                  <a:srgbClr val="FFFFFF"/>
                </a:solidFill>
              </a14:hiddenFill>
            </a:ext>
          </a:extLst>
        </p:spPr>
      </p:pic>
      <p:pic>
        <p:nvPicPr>
          <p:cNvPr id="14348" name="Picture 12" descr="http://www.preventgroup.com/fileadmin/user_upload/domain1/Images/Brands/img_brands_128px_prevent_02.pn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869249" y="4543102"/>
            <a:ext cx="3164406" cy="1838649"/>
          </a:xfrm>
          <a:prstGeom prst="rect">
            <a:avLst/>
          </a:prstGeom>
          <a:noFill/>
          <a:extLst>
            <a:ext uri="{909E8E84-426E-40DD-AFC4-6F175D3DCCD1}">
              <a14:hiddenFill xmlns:a14="http://schemas.microsoft.com/office/drawing/2010/main">
                <a:solidFill>
                  <a:srgbClr val="FFFFFF"/>
                </a:solidFill>
              </a14:hiddenFill>
            </a:ext>
          </a:extLst>
        </p:spPr>
      </p:pic>
      <p:pic>
        <p:nvPicPr>
          <p:cNvPr id="14350" name="Picture 14" descr="http://www.scc.ba/img/static/logotipi/logo_alshiddi_20140724.jp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298071" y="5928590"/>
            <a:ext cx="2095500" cy="660400"/>
          </a:xfrm>
          <a:prstGeom prst="rect">
            <a:avLst/>
          </a:prstGeom>
          <a:noFill/>
          <a:extLst>
            <a:ext uri="{909E8E84-426E-40DD-AFC4-6F175D3DCCD1}">
              <a14:hiddenFill xmlns:a14="http://schemas.microsoft.com/office/drawing/2010/main">
                <a:solidFill>
                  <a:srgbClr val="FFFFFF"/>
                </a:solidFill>
              </a14:hiddenFill>
            </a:ext>
          </a:extLst>
        </p:spPr>
      </p:pic>
      <p:pic>
        <p:nvPicPr>
          <p:cNvPr id="14352" name="Picture 16" descr="https://pbs.twimg.com/profile_images/2307034077/Swisslion.jpg"/>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3542029" y="5848349"/>
            <a:ext cx="1818846" cy="914417"/>
          </a:xfrm>
          <a:prstGeom prst="rect">
            <a:avLst/>
          </a:prstGeom>
          <a:noFill/>
          <a:extLst>
            <a:ext uri="{909E8E84-426E-40DD-AFC4-6F175D3DCCD1}">
              <a14:hiddenFill xmlns:a14="http://schemas.microsoft.com/office/drawing/2010/main">
                <a:solidFill>
                  <a:srgbClr val="FFFFFF"/>
                </a:solidFill>
              </a14:hiddenFill>
            </a:ext>
          </a:extLst>
        </p:spPr>
      </p:pic>
      <p:pic>
        <p:nvPicPr>
          <p:cNvPr id="14354" name="Picture 18" descr="http://www.daccomet.com/images/logo-prnjavor.png"/>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828658" y="5473734"/>
            <a:ext cx="1489493" cy="1239187"/>
          </a:xfrm>
          <a:prstGeom prst="rect">
            <a:avLst/>
          </a:prstGeom>
          <a:noFill/>
          <a:extLst>
            <a:ext uri="{909E8E84-426E-40DD-AFC4-6F175D3DCCD1}">
              <a14:hiddenFill xmlns:a14="http://schemas.microsoft.com/office/drawing/2010/main">
                <a:solidFill>
                  <a:srgbClr val="FFFFFF"/>
                </a:solidFill>
              </a14:hiddenFill>
            </a:ext>
          </a:extLst>
        </p:spPr>
      </p:pic>
      <p:pic>
        <p:nvPicPr>
          <p:cNvPr id="14356" name="Picture 20" descr="https://upload.wikimedia.org/wikipedia/de/thumb/8/83/Meggle-Logo.svg/250px-Meggle-Logo.svg.pn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5410132" y="4543102"/>
            <a:ext cx="1579699" cy="848793"/>
          </a:xfrm>
          <a:prstGeom prst="rect">
            <a:avLst/>
          </a:prstGeom>
          <a:noFill/>
          <a:extLst>
            <a:ext uri="{909E8E84-426E-40DD-AFC4-6F175D3DCCD1}">
              <a14:hiddenFill xmlns:a14="http://schemas.microsoft.com/office/drawing/2010/main">
                <a:solidFill>
                  <a:srgbClr val="FFFFFF"/>
                </a:solidFill>
              </a14:hiddenFill>
            </a:ext>
          </a:extLst>
        </p:spPr>
      </p:pic>
      <p:pic>
        <p:nvPicPr>
          <p:cNvPr id="14358" name="Picture 22" descr="http://www.sarajevotimes.com/wp-content/uploads/2013/10/it-olip-logo.jp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3130695" y="4261096"/>
            <a:ext cx="1829809" cy="781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2967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haris.tiro\Desktop\kraj.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20" y="-1"/>
            <a:ext cx="9275163" cy="688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368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haris.tiro\Desktop\pozadi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0"/>
            <a:ext cx="921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6200000">
            <a:off x="-2639832" y="3152001"/>
            <a:ext cx="6048671" cy="553998"/>
          </a:xfrm>
          <a:prstGeom prst="rect">
            <a:avLst/>
          </a:prstGeom>
          <a:noFill/>
        </p:spPr>
        <p:txBody>
          <a:bodyPr wrap="square" rtlCol="0">
            <a:spAutoFit/>
          </a:bodyPr>
          <a:lstStyle/>
          <a:p>
            <a:r>
              <a:rPr lang="bs-Latn-BA" sz="3000" dirty="0" smtClean="0">
                <a:solidFill>
                  <a:srgbClr val="FFFF00"/>
                </a:solidFill>
                <a:latin typeface="Trebuchet MS" pitchFamily="34" charset="0"/>
              </a:rPr>
              <a:t>www.fipa.gov.ba</a:t>
            </a:r>
            <a:endParaRPr lang="en-US" sz="3000" dirty="0">
              <a:solidFill>
                <a:srgbClr val="FFFF00"/>
              </a:solidFill>
              <a:latin typeface="Trebuchet MS" pitchFamily="34" charset="0"/>
            </a:endParaRPr>
          </a:p>
        </p:txBody>
      </p:sp>
      <p:sp>
        <p:nvSpPr>
          <p:cNvPr id="2" name="Rectangle 1"/>
          <p:cNvSpPr/>
          <p:nvPr/>
        </p:nvSpPr>
        <p:spPr>
          <a:xfrm>
            <a:off x="1403648" y="1916832"/>
            <a:ext cx="7344816" cy="369332"/>
          </a:xfrm>
          <a:prstGeom prst="rect">
            <a:avLst/>
          </a:prstGeom>
        </p:spPr>
        <p:txBody>
          <a:bodyPr wrap="square">
            <a:spAutoFit/>
          </a:bodyPr>
          <a:lstStyle/>
          <a:p>
            <a:pPr algn="ctr"/>
            <a:r>
              <a:rPr lang="bs-Latn-BA" b="1" dirty="0">
                <a:latin typeface="Calibri" pitchFamily="34" charset="0"/>
              </a:rPr>
              <a:t>FDI from </a:t>
            </a:r>
            <a:r>
              <a:rPr lang="bs-Latn-BA" dirty="0"/>
              <a:t> </a:t>
            </a:r>
            <a:r>
              <a:rPr lang="bs-Latn-BA" b="1" dirty="0">
                <a:latin typeface="Calibri" pitchFamily="34" charset="0"/>
              </a:rPr>
              <a:t>the </a:t>
            </a:r>
            <a:r>
              <a:rPr lang="bs-Latn-BA" b="1" dirty="0" smtClean="0">
                <a:latin typeface="Calibri" pitchFamily="34" charset="0"/>
              </a:rPr>
              <a:t>Republic </a:t>
            </a:r>
            <a:r>
              <a:rPr lang="bs-Latn-BA" b="1" dirty="0">
                <a:latin typeface="Calibri" pitchFamily="34" charset="0"/>
              </a:rPr>
              <a:t>of </a:t>
            </a:r>
            <a:r>
              <a:rPr lang="bs-Latn-BA" b="1" dirty="0" smtClean="0">
                <a:latin typeface="Calibri" pitchFamily="34" charset="0"/>
              </a:rPr>
              <a:t>Turkey (total amount </a:t>
            </a:r>
            <a:r>
              <a:rPr lang="hr-HR" b="1" dirty="0">
                <a:latin typeface="Calibri" pitchFamily="34" charset="0"/>
              </a:rPr>
              <a:t>138.7 mili </a:t>
            </a:r>
            <a:r>
              <a:rPr lang="bs-Latn-BA" b="1" dirty="0" smtClean="0">
                <a:latin typeface="Calibri" pitchFamily="34" charset="0"/>
              </a:rPr>
              <a:t>EUR – 12th place)</a:t>
            </a:r>
            <a:endParaRPr lang="bs-Latn-BA" b="1" dirty="0">
              <a:latin typeface="Calibri" pitchFamily="34" charset="0"/>
            </a:endParaRPr>
          </a:p>
        </p:txBody>
      </p:sp>
      <p:pic>
        <p:nvPicPr>
          <p:cNvPr id="3" name="Picture 1" descr="Description: http://upload.wikimedia.org/wikipedia/commons/thumb/b/bf/Flag_of_Bosnia_and_Herzegovina.svg/2000px-Flag_of_Bosnia_and_Herzegovina.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52820"/>
            <a:ext cx="3744416" cy="1700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 name="Picture 1" descr="Description: http://upload.wikimedia.org/wikipedia/commons/thumb/b/b4/Flag_of_Turkey.svg/250px-Flag_of_Turkey.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99" y="16884"/>
            <a:ext cx="3456385" cy="1736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483777326"/>
              </p:ext>
            </p:extLst>
          </p:nvPr>
        </p:nvGraphicFramePr>
        <p:xfrm>
          <a:off x="1619672" y="2852936"/>
          <a:ext cx="6696744" cy="3487103"/>
        </p:xfrm>
        <a:graphic>
          <a:graphicData uri="http://schemas.openxmlformats.org/drawingml/2006/table">
            <a:tbl>
              <a:tblPr>
                <a:tableStyleId>{5C22544A-7EE6-4342-B048-85BDC9FD1C3A}</a:tableStyleId>
              </a:tblPr>
              <a:tblGrid>
                <a:gridCol w="2385142"/>
                <a:gridCol w="2752086"/>
                <a:gridCol w="1559516"/>
              </a:tblGrid>
              <a:tr h="299637">
                <a:tc>
                  <a:txBody>
                    <a:bodyPr/>
                    <a:lstStyle/>
                    <a:p>
                      <a:pPr>
                        <a:lnSpc>
                          <a:spcPct val="115000"/>
                        </a:lnSpc>
                        <a:spcAft>
                          <a:spcPts val="0"/>
                        </a:spcAft>
                      </a:pPr>
                      <a:r>
                        <a:rPr lang="hr-HR" sz="1400" b="1" baseline="0" dirty="0" smtClean="0">
                          <a:solidFill>
                            <a:schemeClr val="bg1"/>
                          </a:solidFill>
                          <a:effectLst/>
                        </a:rPr>
                        <a:t>Investor                             (type of investment)</a:t>
                      </a:r>
                      <a:endParaRPr lang="bs-Latn-BA" sz="1400" b="1" baseline="0" dirty="0">
                        <a:solidFill>
                          <a:schemeClr val="bg1"/>
                        </a:solidFill>
                        <a:effectLst/>
                        <a:latin typeface="Calibri"/>
                        <a:ea typeface="Calibri"/>
                        <a:cs typeface="Times New Roman"/>
                      </a:endParaRPr>
                    </a:p>
                  </a:txBody>
                  <a:tcPr marL="68580" marR="68580" marT="0" marB="0">
                    <a:solidFill>
                      <a:srgbClr val="FF0000"/>
                    </a:solidFill>
                  </a:tcPr>
                </a:tc>
                <a:tc>
                  <a:txBody>
                    <a:bodyPr/>
                    <a:lstStyle/>
                    <a:p>
                      <a:pPr>
                        <a:lnSpc>
                          <a:spcPct val="115000"/>
                        </a:lnSpc>
                        <a:spcAft>
                          <a:spcPts val="0"/>
                        </a:spcAft>
                      </a:pPr>
                      <a:r>
                        <a:rPr lang="hr-HR" sz="1400" b="1" baseline="0" dirty="0" smtClean="0">
                          <a:solidFill>
                            <a:schemeClr val="bg1"/>
                          </a:solidFill>
                          <a:effectLst/>
                        </a:rPr>
                        <a:t>Domestic  company</a:t>
                      </a:r>
                      <a:endParaRPr lang="bs-Latn-BA" sz="1400" b="1" baseline="0" dirty="0">
                        <a:solidFill>
                          <a:schemeClr val="bg1"/>
                        </a:solidFill>
                        <a:effectLst/>
                        <a:latin typeface="Calibri"/>
                        <a:ea typeface="Calibri"/>
                        <a:cs typeface="Times New Roman"/>
                      </a:endParaRPr>
                    </a:p>
                  </a:txBody>
                  <a:tcPr marL="68580" marR="68580" marT="0" marB="0">
                    <a:solidFill>
                      <a:srgbClr val="FF0000"/>
                    </a:solidFill>
                  </a:tcPr>
                </a:tc>
                <a:tc>
                  <a:txBody>
                    <a:bodyPr/>
                    <a:lstStyle/>
                    <a:p>
                      <a:pPr>
                        <a:lnSpc>
                          <a:spcPct val="115000"/>
                        </a:lnSpc>
                        <a:spcAft>
                          <a:spcPts val="0"/>
                        </a:spcAft>
                      </a:pPr>
                      <a:r>
                        <a:rPr lang="hr-HR" sz="1400" b="1" baseline="0" dirty="0" smtClean="0">
                          <a:solidFill>
                            <a:schemeClr val="bg1"/>
                          </a:solidFill>
                          <a:effectLst/>
                        </a:rPr>
                        <a:t>Sector</a:t>
                      </a:r>
                      <a:endParaRPr lang="bs-Latn-BA" sz="1400" b="1" baseline="0" dirty="0">
                        <a:solidFill>
                          <a:schemeClr val="bg1"/>
                        </a:solidFill>
                        <a:effectLst/>
                        <a:latin typeface="Calibri"/>
                        <a:ea typeface="Calibri"/>
                        <a:cs typeface="Times New Roman"/>
                      </a:endParaRPr>
                    </a:p>
                  </a:txBody>
                  <a:tcPr marL="68580" marR="68580" marT="0" marB="0">
                    <a:solidFill>
                      <a:srgbClr val="FF0000"/>
                    </a:solidFill>
                  </a:tcPr>
                </a:tc>
              </a:tr>
              <a:tr h="599275">
                <a:tc>
                  <a:txBody>
                    <a:bodyPr/>
                    <a:lstStyle/>
                    <a:p>
                      <a:pPr>
                        <a:lnSpc>
                          <a:spcPct val="115000"/>
                        </a:lnSpc>
                        <a:spcAft>
                          <a:spcPts val="0"/>
                        </a:spcAft>
                      </a:pPr>
                      <a:r>
                        <a:rPr lang="hr-HR" sz="1400" dirty="0" smtClean="0">
                          <a:effectLst/>
                        </a:rPr>
                        <a:t>Kastamonu Entegre</a:t>
                      </a:r>
                      <a:endParaRPr lang="bs-Latn-BA" sz="1400" dirty="0" smtClean="0">
                        <a:effectLst/>
                      </a:endParaRPr>
                    </a:p>
                    <a:p>
                      <a:pPr>
                        <a:lnSpc>
                          <a:spcPct val="115000"/>
                        </a:lnSpc>
                        <a:spcAft>
                          <a:spcPts val="0"/>
                        </a:spcAft>
                      </a:pPr>
                      <a:r>
                        <a:rPr lang="hr-HR" sz="1400" dirty="0" smtClean="0">
                          <a:effectLst/>
                        </a:rPr>
                        <a:t>(Privatization) </a:t>
                      </a:r>
                      <a:endParaRPr lang="bs-Latn-BA" sz="1400" dirty="0">
                        <a:effectLst/>
                        <a:latin typeface="Calibri"/>
                        <a:ea typeface="Calibri"/>
                        <a:cs typeface="Times New Roman"/>
                      </a:endParaRPr>
                    </a:p>
                  </a:txBody>
                  <a:tcPr marL="68580" marR="68580" marT="0" marB="0"/>
                </a:tc>
                <a:tc>
                  <a:txBody>
                    <a:bodyPr/>
                    <a:lstStyle/>
                    <a:p>
                      <a:pPr>
                        <a:lnSpc>
                          <a:spcPct val="115000"/>
                        </a:lnSpc>
                        <a:spcAft>
                          <a:spcPts val="0"/>
                        </a:spcAft>
                      </a:pPr>
                      <a:r>
                        <a:rPr lang="hr-HR" sz="1400" dirty="0">
                          <a:effectLst/>
                        </a:rPr>
                        <a:t>"Natron-Hayat" d.o.o. </a:t>
                      </a:r>
                      <a:endParaRPr lang="bs-Latn-BA" sz="1400" dirty="0">
                        <a:effectLst/>
                      </a:endParaRPr>
                    </a:p>
                    <a:p>
                      <a:pPr>
                        <a:lnSpc>
                          <a:spcPct val="115000"/>
                        </a:lnSpc>
                        <a:spcAft>
                          <a:spcPts val="0"/>
                        </a:spcAft>
                      </a:pPr>
                      <a:r>
                        <a:rPr lang="hr-HR" sz="1400" dirty="0">
                          <a:effectLst/>
                        </a:rPr>
                        <a:t>Maglaj</a:t>
                      </a:r>
                      <a:endParaRPr lang="bs-Latn-BA" sz="1400" dirty="0">
                        <a:effectLst/>
                        <a:latin typeface="Calibri"/>
                        <a:ea typeface="Calibri"/>
                        <a:cs typeface="Times New Roman"/>
                      </a:endParaRPr>
                    </a:p>
                  </a:txBody>
                  <a:tcPr marL="68580" marR="68580" marT="0" marB="0"/>
                </a:tc>
                <a:tc>
                  <a:txBody>
                    <a:bodyPr/>
                    <a:lstStyle/>
                    <a:p>
                      <a:pPr>
                        <a:lnSpc>
                          <a:spcPct val="115000"/>
                        </a:lnSpc>
                        <a:spcAft>
                          <a:spcPts val="0"/>
                        </a:spcAft>
                      </a:pPr>
                      <a:r>
                        <a:rPr lang="hr-HR" sz="1400" dirty="0" smtClean="0">
                          <a:effectLst/>
                        </a:rPr>
                        <a:t>Production</a:t>
                      </a:r>
                      <a:endParaRPr lang="bs-Latn-BA" sz="1400" dirty="0">
                        <a:effectLst/>
                        <a:latin typeface="Calibri"/>
                        <a:ea typeface="Calibri"/>
                        <a:cs typeface="Times New Roman"/>
                      </a:endParaRPr>
                    </a:p>
                  </a:txBody>
                  <a:tcPr marL="68580" marR="68580" marT="0" marB="0"/>
                </a:tc>
              </a:tr>
              <a:tr h="599275">
                <a:tc>
                  <a:txBody>
                    <a:bodyPr/>
                    <a:lstStyle/>
                    <a:p>
                      <a:pPr>
                        <a:lnSpc>
                          <a:spcPct val="115000"/>
                        </a:lnSpc>
                        <a:spcAft>
                          <a:spcPts val="0"/>
                        </a:spcAft>
                      </a:pPr>
                      <a:r>
                        <a:rPr lang="hr-HR" sz="1400" dirty="0" smtClean="0">
                          <a:effectLst/>
                        </a:rPr>
                        <a:t>Soda Sanayii A.S.</a:t>
                      </a:r>
                      <a:endParaRPr lang="bs-Latn-BA" sz="1400" dirty="0" smtClean="0">
                        <a:effectLst/>
                      </a:endParaRPr>
                    </a:p>
                    <a:p>
                      <a:pPr>
                        <a:lnSpc>
                          <a:spcPct val="115000"/>
                        </a:lnSpc>
                        <a:spcAft>
                          <a:spcPts val="0"/>
                        </a:spcAft>
                      </a:pPr>
                      <a:r>
                        <a:rPr lang="hr-HR" sz="1400" dirty="0" smtClean="0">
                          <a:effectLst/>
                        </a:rPr>
                        <a:t>(Privatization)</a:t>
                      </a:r>
                      <a:endParaRPr lang="bs-Latn-BA" sz="1400" dirty="0">
                        <a:effectLst/>
                        <a:latin typeface="Calibri"/>
                        <a:ea typeface="Calibri"/>
                        <a:cs typeface="Times New Roman"/>
                      </a:endParaRPr>
                    </a:p>
                  </a:txBody>
                  <a:tcPr marL="68580" marR="68580" marT="0" marB="0"/>
                </a:tc>
                <a:tc>
                  <a:txBody>
                    <a:bodyPr/>
                    <a:lstStyle/>
                    <a:p>
                      <a:pPr>
                        <a:lnSpc>
                          <a:spcPct val="115000"/>
                        </a:lnSpc>
                        <a:spcAft>
                          <a:spcPts val="0"/>
                        </a:spcAft>
                      </a:pPr>
                      <a:r>
                        <a:rPr lang="hr-HR" sz="1400" dirty="0">
                          <a:effectLst/>
                        </a:rPr>
                        <a:t>„Sisecam Soda Lukavac“ d.o.o. Lukavac</a:t>
                      </a:r>
                      <a:endParaRPr lang="bs-Latn-BA" sz="1400" dirty="0">
                        <a:effectLst/>
                        <a:latin typeface="Calibri"/>
                        <a:ea typeface="Calibri"/>
                        <a:cs typeface="Times New Roman"/>
                      </a:endParaRPr>
                    </a:p>
                  </a:txBody>
                  <a:tcPr marL="68580" marR="68580" marT="0" marB="0"/>
                </a:tc>
                <a:tc>
                  <a:txBody>
                    <a:bodyPr/>
                    <a:lstStyle/>
                    <a:p>
                      <a:pPr>
                        <a:lnSpc>
                          <a:spcPct val="115000"/>
                        </a:lnSpc>
                        <a:spcAft>
                          <a:spcPts val="0"/>
                        </a:spcAft>
                      </a:pPr>
                      <a:r>
                        <a:rPr lang="hr-HR" sz="1400" dirty="0" smtClean="0">
                          <a:effectLst/>
                        </a:rPr>
                        <a:t>Production</a:t>
                      </a:r>
                      <a:endParaRPr lang="bs-Latn-BA" sz="1400" dirty="0">
                        <a:effectLst/>
                        <a:latin typeface="+mn-lt"/>
                        <a:ea typeface="Calibri"/>
                        <a:cs typeface="Times New Roman"/>
                      </a:endParaRPr>
                    </a:p>
                  </a:txBody>
                  <a:tcPr marL="68580" marR="68580" marT="0" marB="0"/>
                </a:tc>
              </a:tr>
              <a:tr h="599275">
                <a:tc>
                  <a:txBody>
                    <a:bodyPr/>
                    <a:lstStyle/>
                    <a:p>
                      <a:pPr>
                        <a:lnSpc>
                          <a:spcPct val="115000"/>
                        </a:lnSpc>
                        <a:spcAft>
                          <a:spcPts val="0"/>
                        </a:spcAft>
                      </a:pPr>
                      <a:r>
                        <a:rPr lang="hr-HR" sz="1400" dirty="0" smtClean="0">
                          <a:effectLst/>
                        </a:rPr>
                        <a:t>T.C. Ziraat Bankasi</a:t>
                      </a:r>
                      <a:endParaRPr lang="bs-Latn-BA" sz="1400" dirty="0" smtClean="0">
                        <a:effectLst/>
                      </a:endParaRPr>
                    </a:p>
                    <a:p>
                      <a:pPr>
                        <a:lnSpc>
                          <a:spcPct val="115000"/>
                        </a:lnSpc>
                        <a:spcAft>
                          <a:spcPts val="0"/>
                        </a:spcAft>
                      </a:pPr>
                      <a:r>
                        <a:rPr lang="hr-HR" sz="1400" dirty="0" smtClean="0">
                          <a:effectLst/>
                        </a:rPr>
                        <a:t>(Greenfield)</a:t>
                      </a:r>
                      <a:endParaRPr lang="bs-Latn-BA" sz="1400" dirty="0">
                        <a:effectLst/>
                        <a:latin typeface="Calibri"/>
                        <a:ea typeface="Calibri"/>
                        <a:cs typeface="Times New Roman"/>
                      </a:endParaRPr>
                    </a:p>
                  </a:txBody>
                  <a:tcPr marL="68580" marR="68580" marT="0" marB="0"/>
                </a:tc>
                <a:tc>
                  <a:txBody>
                    <a:bodyPr/>
                    <a:lstStyle/>
                    <a:p>
                      <a:pPr>
                        <a:lnSpc>
                          <a:spcPct val="115000"/>
                        </a:lnSpc>
                        <a:spcAft>
                          <a:spcPts val="0"/>
                        </a:spcAft>
                      </a:pPr>
                      <a:r>
                        <a:rPr lang="hr-HR" sz="1400" dirty="0">
                          <a:effectLst/>
                        </a:rPr>
                        <a:t>"Turkish Ziraat Bank Bosnia" d.d. Sarajevo</a:t>
                      </a:r>
                      <a:endParaRPr lang="bs-Latn-BA" sz="1400" dirty="0">
                        <a:effectLst/>
                        <a:latin typeface="Calibri"/>
                        <a:ea typeface="Calibri"/>
                        <a:cs typeface="Times New Roman"/>
                      </a:endParaRPr>
                    </a:p>
                  </a:txBody>
                  <a:tcPr marL="68580" marR="68580" marT="0" marB="0"/>
                </a:tc>
                <a:tc>
                  <a:txBody>
                    <a:bodyPr/>
                    <a:lstStyle/>
                    <a:p>
                      <a:pPr>
                        <a:lnSpc>
                          <a:spcPct val="115000"/>
                        </a:lnSpc>
                        <a:spcAft>
                          <a:spcPts val="0"/>
                        </a:spcAft>
                      </a:pPr>
                      <a:r>
                        <a:rPr lang="hr-HR" sz="1400" dirty="0" smtClean="0">
                          <a:effectLst/>
                        </a:rPr>
                        <a:t>Banking sector</a:t>
                      </a:r>
                      <a:endParaRPr lang="bs-Latn-BA" sz="1400" dirty="0">
                        <a:effectLst/>
                        <a:latin typeface="Calibri"/>
                        <a:ea typeface="Calibri"/>
                        <a:cs typeface="Times New Roman"/>
                      </a:endParaRPr>
                    </a:p>
                  </a:txBody>
                  <a:tcPr marL="68580" marR="68580" marT="0" marB="0"/>
                </a:tc>
              </a:tr>
              <a:tr h="599275">
                <a:tc>
                  <a:txBody>
                    <a:bodyPr/>
                    <a:lstStyle/>
                    <a:p>
                      <a:pPr>
                        <a:lnSpc>
                          <a:spcPct val="115000"/>
                        </a:lnSpc>
                        <a:spcAft>
                          <a:spcPts val="0"/>
                        </a:spcAft>
                      </a:pPr>
                      <a:r>
                        <a:rPr lang="hr-HR" sz="1400" smtClean="0">
                          <a:effectLst/>
                        </a:rPr>
                        <a:t>Yildirim Ozbek and others </a:t>
                      </a:r>
                      <a:endParaRPr lang="bs-Latn-BA" sz="1400" smtClean="0">
                        <a:effectLst/>
                      </a:endParaRPr>
                    </a:p>
                    <a:p>
                      <a:pPr>
                        <a:lnSpc>
                          <a:spcPct val="115000"/>
                        </a:lnSpc>
                        <a:spcAft>
                          <a:spcPts val="0"/>
                        </a:spcAft>
                      </a:pPr>
                      <a:r>
                        <a:rPr lang="hr-HR" sz="1400" smtClean="0">
                          <a:effectLst/>
                        </a:rPr>
                        <a:t>(Greenfield)</a:t>
                      </a:r>
                      <a:endParaRPr lang="bs-Latn-BA" sz="1400">
                        <a:effectLst/>
                        <a:latin typeface="Calibri"/>
                        <a:ea typeface="Calibri"/>
                        <a:cs typeface="Times New Roman"/>
                      </a:endParaRPr>
                    </a:p>
                  </a:txBody>
                  <a:tcPr marL="68580" marR="68580" marT="0" marB="0"/>
                </a:tc>
                <a:tc>
                  <a:txBody>
                    <a:bodyPr/>
                    <a:lstStyle/>
                    <a:p>
                      <a:pPr>
                        <a:lnSpc>
                          <a:spcPct val="115000"/>
                        </a:lnSpc>
                        <a:spcAft>
                          <a:spcPts val="0"/>
                        </a:spcAft>
                      </a:pPr>
                      <a:r>
                        <a:rPr lang="hr-HR" sz="1400" dirty="0">
                          <a:effectLst/>
                        </a:rPr>
                        <a:t>"Elit Foreign Trade" d.o.o. Sarajevo</a:t>
                      </a:r>
                      <a:endParaRPr lang="bs-Latn-BA" sz="1400" dirty="0">
                        <a:effectLst/>
                      </a:endParaRPr>
                    </a:p>
                    <a:p>
                      <a:pPr>
                        <a:lnSpc>
                          <a:spcPct val="115000"/>
                        </a:lnSpc>
                        <a:spcAft>
                          <a:spcPts val="0"/>
                        </a:spcAft>
                      </a:pPr>
                      <a:r>
                        <a:rPr lang="hr-HR" sz="1400" dirty="0">
                          <a:effectLst/>
                        </a:rPr>
                        <a:t>"DURU" d.o.o. Visoko</a:t>
                      </a:r>
                      <a:endParaRPr lang="bs-Latn-BA" sz="1400" dirty="0">
                        <a:effectLst/>
                        <a:latin typeface="Calibri"/>
                        <a:ea typeface="Calibri"/>
                        <a:cs typeface="Times New Roman"/>
                      </a:endParaRPr>
                    </a:p>
                  </a:txBody>
                  <a:tcPr marL="68580" marR="68580" marT="0" marB="0"/>
                </a:tc>
                <a:tc>
                  <a:txBody>
                    <a:bodyPr/>
                    <a:lstStyle/>
                    <a:p>
                      <a:pPr>
                        <a:lnSpc>
                          <a:spcPct val="115000"/>
                        </a:lnSpc>
                        <a:spcAft>
                          <a:spcPts val="0"/>
                        </a:spcAft>
                      </a:pPr>
                      <a:r>
                        <a:rPr lang="bs-Latn-BA" sz="1400" dirty="0" smtClean="0">
                          <a:effectLst/>
                        </a:rPr>
                        <a:t>Trade and production</a:t>
                      </a:r>
                      <a:endParaRPr lang="bs-Latn-BA" sz="1400" dirty="0">
                        <a:effectLst/>
                        <a:latin typeface="Calibri"/>
                        <a:ea typeface="Calibri"/>
                        <a:cs typeface="Times New Roman"/>
                      </a:endParaRPr>
                    </a:p>
                  </a:txBody>
                  <a:tcPr marL="68580" marR="68580" marT="0" marB="0"/>
                </a:tc>
              </a:tr>
              <a:tr h="599275">
                <a:tc>
                  <a:txBody>
                    <a:bodyPr/>
                    <a:lstStyle/>
                    <a:p>
                      <a:pPr>
                        <a:lnSpc>
                          <a:spcPct val="115000"/>
                        </a:lnSpc>
                        <a:spcAft>
                          <a:spcPts val="0"/>
                        </a:spcAft>
                      </a:pPr>
                      <a:r>
                        <a:rPr lang="hr-HR" sz="1400" dirty="0" smtClean="0">
                          <a:effectLst/>
                        </a:rPr>
                        <a:t>Ulusoy Hasan Ugur</a:t>
                      </a:r>
                      <a:endParaRPr lang="bs-Latn-BA" sz="1400" dirty="0" smtClean="0">
                        <a:effectLst/>
                      </a:endParaRPr>
                    </a:p>
                    <a:p>
                      <a:pPr>
                        <a:lnSpc>
                          <a:spcPct val="115000"/>
                        </a:lnSpc>
                        <a:spcAft>
                          <a:spcPts val="0"/>
                        </a:spcAft>
                      </a:pPr>
                      <a:r>
                        <a:rPr lang="hr-HR" sz="1400" dirty="0" smtClean="0">
                          <a:effectLst/>
                        </a:rPr>
                        <a:t>(Greenfield)</a:t>
                      </a:r>
                      <a:endParaRPr lang="bs-Latn-BA" sz="1400" dirty="0">
                        <a:effectLst/>
                        <a:latin typeface="Calibri"/>
                        <a:ea typeface="Calibri"/>
                        <a:cs typeface="Times New Roman"/>
                      </a:endParaRPr>
                    </a:p>
                  </a:txBody>
                  <a:tcPr marL="68580" marR="68580" marT="0" marB="0"/>
                </a:tc>
                <a:tc>
                  <a:txBody>
                    <a:bodyPr/>
                    <a:lstStyle/>
                    <a:p>
                      <a:pPr>
                        <a:lnSpc>
                          <a:spcPct val="115000"/>
                        </a:lnSpc>
                        <a:spcAft>
                          <a:spcPts val="0"/>
                        </a:spcAft>
                      </a:pPr>
                      <a:r>
                        <a:rPr lang="hr-HR" sz="1400" dirty="0">
                          <a:effectLst/>
                        </a:rPr>
                        <a:t>„Nobel Lijek“  d.o.o. Sarajevo</a:t>
                      </a:r>
                      <a:endParaRPr lang="bs-Latn-BA" sz="1400" dirty="0">
                        <a:effectLst/>
                        <a:latin typeface="Calibri"/>
                        <a:ea typeface="Calibri"/>
                        <a:cs typeface="Times New Roman"/>
                      </a:endParaRPr>
                    </a:p>
                  </a:txBody>
                  <a:tcPr marL="68580" marR="68580" marT="0" marB="0"/>
                </a:tc>
                <a:tc>
                  <a:txBody>
                    <a:bodyPr/>
                    <a:lstStyle/>
                    <a:p>
                      <a:pPr>
                        <a:lnSpc>
                          <a:spcPct val="115000"/>
                        </a:lnSpc>
                        <a:spcAft>
                          <a:spcPts val="0"/>
                        </a:spcAft>
                      </a:pPr>
                      <a:r>
                        <a:rPr lang="hr-HR" sz="1400" dirty="0" smtClean="0">
                          <a:effectLst/>
                        </a:rPr>
                        <a:t>Trade</a:t>
                      </a:r>
                      <a:endParaRPr lang="bs-Latn-BA" sz="1400" dirty="0">
                        <a:effectLst/>
                        <a:latin typeface="Calibri"/>
                        <a:ea typeface="Calibri"/>
                        <a:cs typeface="Times New Roman"/>
                      </a:endParaRPr>
                    </a:p>
                  </a:txBody>
                  <a:tcPr marL="68580" marR="68580" marT="0" marB="0"/>
                </a:tc>
              </a:tr>
            </a:tbl>
          </a:graphicData>
        </a:graphic>
      </p:graphicFrame>
      <p:sp>
        <p:nvSpPr>
          <p:cNvPr id="6" name="Rectangle 5"/>
          <p:cNvSpPr/>
          <p:nvPr/>
        </p:nvSpPr>
        <p:spPr>
          <a:xfrm>
            <a:off x="1619672" y="2440052"/>
            <a:ext cx="6624736" cy="307777"/>
          </a:xfrm>
          <a:prstGeom prst="rect">
            <a:avLst/>
          </a:prstGeom>
        </p:spPr>
        <p:txBody>
          <a:bodyPr wrap="square">
            <a:spAutoFit/>
          </a:bodyPr>
          <a:lstStyle/>
          <a:p>
            <a:pPr algn="ctr"/>
            <a:r>
              <a:rPr lang="bs-Latn-BA" sz="1400" b="1" dirty="0" smtClean="0">
                <a:latin typeface="Calibri" pitchFamily="34" charset="0"/>
              </a:rPr>
              <a:t>        The </a:t>
            </a:r>
            <a:r>
              <a:rPr lang="bs-Latn-BA" sz="1400" b="1" dirty="0">
                <a:latin typeface="Calibri" pitchFamily="34" charset="0"/>
              </a:rPr>
              <a:t>biggest companies-investors</a:t>
            </a:r>
            <a:endParaRPr lang="en-US" sz="1400" b="1" dirty="0">
              <a:latin typeface="Calibri" pitchFamily="34" charset="0"/>
            </a:endParaRPr>
          </a:p>
        </p:txBody>
      </p:sp>
      <p:cxnSp>
        <p:nvCxnSpPr>
          <p:cNvPr id="9" name="Straight Arrow Connector 8"/>
          <p:cNvCxnSpPr/>
          <p:nvPr/>
        </p:nvCxnSpPr>
        <p:spPr>
          <a:xfrm flipH="1" flipV="1">
            <a:off x="7884368" y="2286164"/>
            <a:ext cx="648072" cy="461665"/>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971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haris.tiro\Desktop\pozadi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0"/>
            <a:ext cx="921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6200000">
            <a:off x="-2639832" y="3152001"/>
            <a:ext cx="6048671" cy="553998"/>
          </a:xfrm>
          <a:prstGeom prst="rect">
            <a:avLst/>
          </a:prstGeom>
          <a:noFill/>
        </p:spPr>
        <p:txBody>
          <a:bodyPr wrap="square" rtlCol="0">
            <a:spAutoFit/>
          </a:bodyPr>
          <a:lstStyle/>
          <a:p>
            <a:r>
              <a:rPr lang="bs-Latn-BA" sz="3000" dirty="0" smtClean="0">
                <a:solidFill>
                  <a:srgbClr val="FFFF00"/>
                </a:solidFill>
                <a:latin typeface="Trebuchet MS" pitchFamily="34" charset="0"/>
              </a:rPr>
              <a:t>www.fipa.gov.ba</a:t>
            </a:r>
            <a:endParaRPr lang="en-US" sz="3000" dirty="0">
              <a:solidFill>
                <a:srgbClr val="FFFF00"/>
              </a:solidFill>
              <a:latin typeface="Trebuchet MS" pitchFamily="34" charset="0"/>
            </a:endParaRPr>
          </a:p>
        </p:txBody>
      </p:sp>
      <p:sp>
        <p:nvSpPr>
          <p:cNvPr id="3" name="Rectangle 2"/>
          <p:cNvSpPr/>
          <p:nvPr/>
        </p:nvSpPr>
        <p:spPr>
          <a:xfrm>
            <a:off x="1907704" y="260648"/>
            <a:ext cx="6120680" cy="430887"/>
          </a:xfrm>
          <a:prstGeom prst="rect">
            <a:avLst/>
          </a:prstGeom>
        </p:spPr>
        <p:txBody>
          <a:bodyPr wrap="square">
            <a:spAutoFit/>
          </a:bodyPr>
          <a:lstStyle/>
          <a:p>
            <a:r>
              <a:rPr lang="bs-Latn-BA" sz="2200" dirty="0" smtClean="0">
                <a:latin typeface="Trebuchet MS" pitchFamily="34" charset="0"/>
              </a:rPr>
              <a:t>   Reasons to invest in Bosnia and Herzegovina</a:t>
            </a:r>
            <a:endParaRPr lang="en-US" sz="2200" dirty="0" smtClean="0">
              <a:latin typeface="Trebuchet MS" pitchFamily="34" charset="0"/>
            </a:endParaRPr>
          </a:p>
        </p:txBody>
      </p:sp>
      <p:pic>
        <p:nvPicPr>
          <p:cNvPr id="5" name="Picture 4" descr="C:\Documents and Settings\haris.tiro\Desktop\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614" y="836712"/>
            <a:ext cx="3660414" cy="127956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Documents and Settings\haris.tiro\Desktop\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1615" y="2322875"/>
            <a:ext cx="3660414" cy="12795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Documents and Settings\haris.tiro\Desktop\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2960" y="836712"/>
            <a:ext cx="3645504" cy="12743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Documents and Settings\haris.tiro\Desktop\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96526" y="3880893"/>
            <a:ext cx="3645504" cy="127435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Documents and Settings\haris.tiro\Desktop\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97301" y="5395163"/>
            <a:ext cx="3644728" cy="127408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Documents and Settings\haris.tiro\Desktop\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02960" y="2322875"/>
            <a:ext cx="3645504" cy="127435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Documents and Settings\haris.tiro\Desktop\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02960" y="3880893"/>
            <a:ext cx="3645504" cy="127435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Documents and Settings\haris.tiro\Desktop\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03410" y="5395163"/>
            <a:ext cx="3645054" cy="127419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131840" y="2492896"/>
            <a:ext cx="1584176" cy="830997"/>
          </a:xfrm>
          <a:prstGeom prst="rect">
            <a:avLst/>
          </a:prstGeom>
          <a:noFill/>
        </p:spPr>
        <p:txBody>
          <a:bodyPr wrap="square" rtlCol="0">
            <a:spAutoFit/>
          </a:bodyPr>
          <a:lstStyle/>
          <a:p>
            <a:pPr algn="ctr"/>
            <a:r>
              <a:rPr lang="bs-Latn-BA" sz="1600" dirty="0" smtClean="0">
                <a:solidFill>
                  <a:schemeClr val="bg1"/>
                </a:solidFill>
                <a:latin typeface="Trebuchet MS" pitchFamily="34" charset="0"/>
              </a:rPr>
              <a:t>Stable financial sector</a:t>
            </a:r>
            <a:endParaRPr lang="en-US" sz="1600" dirty="0">
              <a:solidFill>
                <a:schemeClr val="bg1"/>
              </a:solidFill>
              <a:latin typeface="Trebuchet MS" pitchFamily="34" charset="0"/>
            </a:endParaRPr>
          </a:p>
        </p:txBody>
      </p:sp>
      <p:sp>
        <p:nvSpPr>
          <p:cNvPr id="23" name="TextBox 22"/>
          <p:cNvSpPr txBox="1"/>
          <p:nvPr/>
        </p:nvSpPr>
        <p:spPr>
          <a:xfrm>
            <a:off x="3133773" y="980728"/>
            <a:ext cx="1584176" cy="584775"/>
          </a:xfrm>
          <a:prstGeom prst="rect">
            <a:avLst/>
          </a:prstGeom>
          <a:noFill/>
        </p:spPr>
        <p:txBody>
          <a:bodyPr wrap="square" rtlCol="0">
            <a:spAutoFit/>
          </a:bodyPr>
          <a:lstStyle/>
          <a:p>
            <a:pPr algn="ctr"/>
            <a:r>
              <a:rPr lang="bs-Latn-BA" sz="1600" dirty="0">
                <a:solidFill>
                  <a:schemeClr val="bg1"/>
                </a:solidFill>
                <a:latin typeface="Trebuchet MS" pitchFamily="34" charset="0"/>
              </a:rPr>
              <a:t>Strategic</a:t>
            </a:r>
          </a:p>
          <a:p>
            <a:pPr algn="ctr"/>
            <a:r>
              <a:rPr lang="bs-Latn-BA" sz="1600" dirty="0">
                <a:solidFill>
                  <a:schemeClr val="bg1"/>
                </a:solidFill>
                <a:latin typeface="Trebuchet MS" pitchFamily="34" charset="0"/>
              </a:rPr>
              <a:t>location</a:t>
            </a:r>
            <a:endParaRPr lang="en-US" sz="1600" dirty="0">
              <a:solidFill>
                <a:schemeClr val="bg1"/>
              </a:solidFill>
              <a:latin typeface="Trebuchet MS" pitchFamily="34" charset="0"/>
            </a:endParaRPr>
          </a:p>
        </p:txBody>
      </p:sp>
      <p:sp>
        <p:nvSpPr>
          <p:cNvPr id="24" name="TextBox 23"/>
          <p:cNvSpPr txBox="1"/>
          <p:nvPr/>
        </p:nvSpPr>
        <p:spPr>
          <a:xfrm>
            <a:off x="7020272" y="980728"/>
            <a:ext cx="1584176" cy="830997"/>
          </a:xfrm>
          <a:prstGeom prst="rect">
            <a:avLst/>
          </a:prstGeom>
          <a:noFill/>
        </p:spPr>
        <p:txBody>
          <a:bodyPr wrap="square" rtlCol="0">
            <a:spAutoFit/>
          </a:bodyPr>
          <a:lstStyle/>
          <a:p>
            <a:pPr algn="ctr"/>
            <a:r>
              <a:rPr lang="bs-Latn-BA" sz="1600" dirty="0" smtClean="0">
                <a:solidFill>
                  <a:schemeClr val="bg1"/>
                </a:solidFill>
                <a:latin typeface="Trebuchet MS" pitchFamily="34" charset="0"/>
              </a:rPr>
              <a:t>Favourable tax and customs system</a:t>
            </a:r>
            <a:endParaRPr lang="en-US" sz="1600" dirty="0">
              <a:solidFill>
                <a:schemeClr val="bg1"/>
              </a:solidFill>
              <a:latin typeface="Trebuchet MS" pitchFamily="34" charset="0"/>
            </a:endParaRPr>
          </a:p>
        </p:txBody>
      </p:sp>
      <p:sp>
        <p:nvSpPr>
          <p:cNvPr id="25" name="TextBox 24"/>
          <p:cNvSpPr txBox="1"/>
          <p:nvPr/>
        </p:nvSpPr>
        <p:spPr>
          <a:xfrm>
            <a:off x="7020272" y="2420888"/>
            <a:ext cx="1584176" cy="1077218"/>
          </a:xfrm>
          <a:prstGeom prst="rect">
            <a:avLst/>
          </a:prstGeom>
          <a:noFill/>
        </p:spPr>
        <p:txBody>
          <a:bodyPr wrap="square" rtlCol="0">
            <a:spAutoFit/>
          </a:bodyPr>
          <a:lstStyle/>
          <a:p>
            <a:pPr algn="ctr"/>
            <a:r>
              <a:rPr lang="bs-Latn-BA" sz="1600" dirty="0" smtClean="0">
                <a:solidFill>
                  <a:schemeClr val="bg1"/>
                </a:solidFill>
                <a:latin typeface="Trebuchet MS" pitchFamily="34" charset="0"/>
              </a:rPr>
              <a:t>Competitively priced and qualified human capital</a:t>
            </a:r>
            <a:endParaRPr lang="en-US" sz="1600" dirty="0">
              <a:solidFill>
                <a:schemeClr val="bg1"/>
              </a:solidFill>
              <a:latin typeface="Trebuchet MS" pitchFamily="34" charset="0"/>
            </a:endParaRPr>
          </a:p>
        </p:txBody>
      </p:sp>
      <p:sp>
        <p:nvSpPr>
          <p:cNvPr id="26" name="TextBox 25"/>
          <p:cNvSpPr txBox="1"/>
          <p:nvPr/>
        </p:nvSpPr>
        <p:spPr>
          <a:xfrm>
            <a:off x="3131840" y="3933056"/>
            <a:ext cx="1584176" cy="1077218"/>
          </a:xfrm>
          <a:prstGeom prst="rect">
            <a:avLst/>
          </a:prstGeom>
          <a:noFill/>
        </p:spPr>
        <p:txBody>
          <a:bodyPr wrap="square" rtlCol="0">
            <a:spAutoFit/>
          </a:bodyPr>
          <a:lstStyle/>
          <a:p>
            <a:pPr algn="ctr"/>
            <a:r>
              <a:rPr lang="bs-Latn-BA" sz="1600" dirty="0" smtClean="0">
                <a:solidFill>
                  <a:schemeClr val="bg1"/>
                </a:solidFill>
                <a:latin typeface="Trebuchet MS" pitchFamily="34" charset="0"/>
              </a:rPr>
              <a:t>Favourable trade and other agreements</a:t>
            </a:r>
            <a:endParaRPr lang="en-US" sz="1600" dirty="0">
              <a:solidFill>
                <a:schemeClr val="bg1"/>
              </a:solidFill>
              <a:latin typeface="Trebuchet MS" pitchFamily="34" charset="0"/>
            </a:endParaRPr>
          </a:p>
        </p:txBody>
      </p:sp>
      <p:sp>
        <p:nvSpPr>
          <p:cNvPr id="27" name="TextBox 26"/>
          <p:cNvSpPr txBox="1"/>
          <p:nvPr/>
        </p:nvSpPr>
        <p:spPr>
          <a:xfrm>
            <a:off x="7020272" y="4203977"/>
            <a:ext cx="1584176" cy="584775"/>
          </a:xfrm>
          <a:prstGeom prst="rect">
            <a:avLst/>
          </a:prstGeom>
          <a:noFill/>
        </p:spPr>
        <p:txBody>
          <a:bodyPr wrap="square" rtlCol="0">
            <a:spAutoFit/>
          </a:bodyPr>
          <a:lstStyle/>
          <a:p>
            <a:pPr algn="ctr"/>
            <a:r>
              <a:rPr lang="bs-Latn-BA" sz="1600" dirty="0" smtClean="0">
                <a:solidFill>
                  <a:schemeClr val="bg1"/>
                </a:solidFill>
                <a:latin typeface="Trebuchet MS" pitchFamily="34" charset="0"/>
              </a:rPr>
              <a:t>Low operating costs</a:t>
            </a:r>
            <a:endParaRPr lang="en-US" sz="1600" dirty="0">
              <a:solidFill>
                <a:schemeClr val="bg1"/>
              </a:solidFill>
              <a:latin typeface="Trebuchet MS" pitchFamily="34" charset="0"/>
            </a:endParaRPr>
          </a:p>
        </p:txBody>
      </p:sp>
      <p:sp>
        <p:nvSpPr>
          <p:cNvPr id="28" name="TextBox 27"/>
          <p:cNvSpPr txBox="1"/>
          <p:nvPr/>
        </p:nvSpPr>
        <p:spPr>
          <a:xfrm>
            <a:off x="3131840" y="5739873"/>
            <a:ext cx="1584176" cy="830997"/>
          </a:xfrm>
          <a:prstGeom prst="rect">
            <a:avLst/>
          </a:prstGeom>
          <a:noFill/>
        </p:spPr>
        <p:txBody>
          <a:bodyPr wrap="square" rtlCol="0">
            <a:spAutoFit/>
          </a:bodyPr>
          <a:lstStyle/>
          <a:p>
            <a:pPr algn="ctr"/>
            <a:r>
              <a:rPr lang="bs-Latn-BA" sz="1600" dirty="0" smtClean="0">
                <a:solidFill>
                  <a:schemeClr val="bg1"/>
                </a:solidFill>
                <a:latin typeface="Trebuchet MS" pitchFamily="34" charset="0"/>
              </a:rPr>
              <a:t>Favourable legal environment</a:t>
            </a:r>
            <a:endParaRPr lang="en-US" sz="1600" dirty="0">
              <a:solidFill>
                <a:schemeClr val="bg1"/>
              </a:solidFill>
              <a:latin typeface="Trebuchet MS" pitchFamily="34" charset="0"/>
            </a:endParaRPr>
          </a:p>
        </p:txBody>
      </p:sp>
      <p:sp>
        <p:nvSpPr>
          <p:cNvPr id="29" name="TextBox 28"/>
          <p:cNvSpPr txBox="1"/>
          <p:nvPr/>
        </p:nvSpPr>
        <p:spPr>
          <a:xfrm>
            <a:off x="7020272" y="5373216"/>
            <a:ext cx="1656184" cy="1169551"/>
          </a:xfrm>
          <a:prstGeom prst="rect">
            <a:avLst/>
          </a:prstGeom>
          <a:noFill/>
        </p:spPr>
        <p:txBody>
          <a:bodyPr wrap="square" rtlCol="0">
            <a:spAutoFit/>
          </a:bodyPr>
          <a:lstStyle/>
          <a:p>
            <a:pPr algn="ctr"/>
            <a:r>
              <a:rPr lang="bs-Latn-BA" sz="1400" dirty="0" smtClean="0">
                <a:solidFill>
                  <a:schemeClr val="bg1"/>
                </a:solidFill>
                <a:latin typeface="Trebuchet MS" pitchFamily="34" charset="0"/>
              </a:rPr>
              <a:t>Natural resources and attractive investment locations and industrial zones</a:t>
            </a:r>
            <a:endParaRPr lang="en-US" sz="1400" dirty="0">
              <a:solidFill>
                <a:schemeClr val="bg1"/>
              </a:solidFill>
              <a:latin typeface="Trebuchet MS" pitchFamily="34" charset="0"/>
            </a:endParaRPr>
          </a:p>
        </p:txBody>
      </p:sp>
    </p:spTree>
    <p:extLst>
      <p:ext uri="{BB962C8B-B14F-4D97-AF65-F5344CB8AC3E}">
        <p14:creationId xmlns:p14="http://schemas.microsoft.com/office/powerpoint/2010/main" val="24176462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haris.tiro\Desktop\TIRO COREL FIPA\KARTE\europe-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3571875"/>
            <a:ext cx="4067175"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3"/>
          <p:cNvSpPr txBox="1">
            <a:spLocks noChangeArrowheads="1"/>
          </p:cNvSpPr>
          <p:nvPr/>
        </p:nvSpPr>
        <p:spPr bwMode="auto">
          <a:xfrm rot="-5400000">
            <a:off x="-2639219" y="3151982"/>
            <a:ext cx="60483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bs-Latn-BA" altLang="en-US" sz="3000">
                <a:solidFill>
                  <a:schemeClr val="bg1"/>
                </a:solidFill>
                <a:latin typeface="Trebuchet MS" pitchFamily="34" charset="0"/>
              </a:rPr>
              <a:t>www.fipa.gov.ba</a:t>
            </a:r>
            <a:endParaRPr lang="en-US" altLang="en-US" sz="3000" dirty="0">
              <a:solidFill>
                <a:schemeClr val="bg1"/>
              </a:solidFill>
              <a:latin typeface="Trebuchet MS" pitchFamily="34" charset="0"/>
            </a:endParaRPr>
          </a:p>
        </p:txBody>
      </p:sp>
      <p:sp>
        <p:nvSpPr>
          <p:cNvPr id="8196" name="Rectangle 1"/>
          <p:cNvSpPr>
            <a:spLocks noChangeArrowheads="1"/>
          </p:cNvSpPr>
          <p:nvPr/>
        </p:nvSpPr>
        <p:spPr bwMode="auto">
          <a:xfrm>
            <a:off x="468313" y="795338"/>
            <a:ext cx="80645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buFont typeface="Arial" pitchFamily="34" charset="0"/>
              <a:buChar char="•"/>
            </a:pPr>
            <a:r>
              <a:rPr lang="en-US" altLang="en-US" sz="2000" dirty="0">
                <a:solidFill>
                  <a:srgbClr val="002A6C"/>
                </a:solidFill>
                <a:latin typeface="Calibri" pitchFamily="34" charset="0"/>
              </a:rPr>
              <a:t> </a:t>
            </a:r>
            <a:r>
              <a:rPr lang="en-US" altLang="en-US" sz="2000" dirty="0">
                <a:solidFill>
                  <a:srgbClr val="FF0000"/>
                </a:solidFill>
                <a:latin typeface="Calibri" pitchFamily="34" charset="0"/>
              </a:rPr>
              <a:t>A strategic location to European,</a:t>
            </a:r>
            <a:r>
              <a:rPr lang="bs-Latn-BA" altLang="en-US" sz="2000" dirty="0">
                <a:solidFill>
                  <a:srgbClr val="FF0000"/>
                </a:solidFill>
                <a:latin typeface="Calibri" pitchFamily="34" charset="0"/>
              </a:rPr>
              <a:t> </a:t>
            </a:r>
            <a:r>
              <a:rPr lang="en-US" altLang="en-US" sz="2000" dirty="0">
                <a:solidFill>
                  <a:srgbClr val="FF0000"/>
                </a:solidFill>
                <a:latin typeface="Calibri" pitchFamily="34" charset="0"/>
              </a:rPr>
              <a:t>Middle Eastern and Asian </a:t>
            </a:r>
            <a:r>
              <a:rPr lang="bs-Latn-BA" altLang="en-US" sz="2000" dirty="0">
                <a:solidFill>
                  <a:srgbClr val="FF0000"/>
                </a:solidFill>
                <a:latin typeface="Calibri" pitchFamily="34" charset="0"/>
              </a:rPr>
              <a:t>markets</a:t>
            </a:r>
          </a:p>
          <a:p>
            <a:pPr eaLnBrk="1" hangingPunct="1">
              <a:buFont typeface="Arial" pitchFamily="34" charset="0"/>
              <a:buChar char="•"/>
            </a:pPr>
            <a:endParaRPr lang="en-US" altLang="en-US" sz="2000" dirty="0">
              <a:solidFill>
                <a:srgbClr val="002A6C"/>
              </a:solidFill>
              <a:latin typeface="Calibri" pitchFamily="34" charset="0"/>
            </a:endParaRPr>
          </a:p>
          <a:p>
            <a:pPr eaLnBrk="1" hangingPunct="1">
              <a:buFont typeface="Arial" pitchFamily="34" charset="0"/>
              <a:buChar char="•"/>
            </a:pPr>
            <a:r>
              <a:rPr lang="en-US" altLang="en-US" sz="2000" dirty="0">
                <a:solidFill>
                  <a:srgbClr val="002A6C"/>
                </a:solidFill>
                <a:latin typeface="Calibri" pitchFamily="34" charset="0"/>
              </a:rPr>
              <a:t> </a:t>
            </a:r>
            <a:r>
              <a:rPr lang="en-US" altLang="en-US" sz="2000" dirty="0">
                <a:solidFill>
                  <a:srgbClr val="002A6C"/>
                </a:solidFill>
                <a:latin typeface="Calibri" pitchFamily="34" charset="0"/>
                <a:ea typeface="Cambria Math" pitchFamily="18" charset="0"/>
                <a:cs typeface="ZurichBT-RomanCondensed"/>
              </a:rPr>
              <a:t>Pan-European Corridor: Corridor </a:t>
            </a:r>
            <a:r>
              <a:rPr lang="en-US" altLang="en-US" sz="2000" dirty="0" err="1">
                <a:solidFill>
                  <a:srgbClr val="002A6C"/>
                </a:solidFill>
                <a:latin typeface="Calibri" pitchFamily="34" charset="0"/>
                <a:ea typeface="Cambria Math" pitchFamily="18" charset="0"/>
                <a:cs typeface="ZurichBT-RomanCondensed"/>
              </a:rPr>
              <a:t>Vc</a:t>
            </a:r>
            <a:r>
              <a:rPr lang="en-US" altLang="en-US" sz="2000" dirty="0">
                <a:solidFill>
                  <a:srgbClr val="002A6C"/>
                </a:solidFill>
                <a:latin typeface="Calibri" pitchFamily="34" charset="0"/>
                <a:ea typeface="Cambria Math" pitchFamily="18" charset="0"/>
                <a:cs typeface="ZurichBT-RomanCondensed"/>
              </a:rPr>
              <a:t> going from Hungary through Croatia and Bosnia and Herzegovina to the Port </a:t>
            </a:r>
            <a:r>
              <a:rPr lang="en-US" altLang="en-US" sz="2000" dirty="0" err="1">
                <a:solidFill>
                  <a:srgbClr val="002A6C"/>
                </a:solidFill>
                <a:latin typeface="Calibri" pitchFamily="34" charset="0"/>
                <a:ea typeface="Cambria Math" pitchFamily="18" charset="0"/>
                <a:cs typeface="ZurichBT-RomanCondensed"/>
              </a:rPr>
              <a:t>Ploce</a:t>
            </a:r>
            <a:r>
              <a:rPr lang="en-US" altLang="en-US" sz="2000" dirty="0">
                <a:solidFill>
                  <a:srgbClr val="002A6C"/>
                </a:solidFill>
                <a:latin typeface="Calibri" pitchFamily="34" charset="0"/>
                <a:ea typeface="Cambria Math" pitchFamily="18" charset="0"/>
                <a:cs typeface="ZurichBT-RomanCondensed"/>
              </a:rPr>
              <a:t> (Croatia)</a:t>
            </a:r>
            <a:endParaRPr lang="bs-Latn-BA" altLang="en-US" sz="2000" dirty="0">
              <a:solidFill>
                <a:srgbClr val="002A6C"/>
              </a:solidFill>
              <a:latin typeface="Calibri" pitchFamily="34" charset="0"/>
              <a:ea typeface="Cambria Math" pitchFamily="18" charset="0"/>
              <a:cs typeface="ZurichBT-RomanCondensed"/>
            </a:endParaRPr>
          </a:p>
          <a:p>
            <a:pPr eaLnBrk="1" hangingPunct="1">
              <a:buFontTx/>
              <a:buChar char="•"/>
            </a:pPr>
            <a:endParaRPr lang="bs-Latn-BA" altLang="en-US" sz="2000" dirty="0">
              <a:solidFill>
                <a:srgbClr val="002A6C"/>
              </a:solidFill>
              <a:latin typeface="Calibri" pitchFamily="34" charset="0"/>
              <a:ea typeface="Cambria Math" pitchFamily="18" charset="0"/>
              <a:cs typeface="ZurichBT-RomanCondensed"/>
            </a:endParaRPr>
          </a:p>
          <a:p>
            <a:pPr>
              <a:buFontTx/>
              <a:buChar char="•"/>
            </a:pPr>
            <a:r>
              <a:rPr lang="bs-Latn-BA" altLang="en-US" sz="2000" dirty="0">
                <a:solidFill>
                  <a:srgbClr val="002A6C"/>
                </a:solidFill>
                <a:latin typeface="Calibri" pitchFamily="34" charset="0"/>
                <a:ea typeface="Cambria Math" pitchFamily="18" charset="0"/>
                <a:cs typeface="ZurichBT-RomanCondensed"/>
              </a:rPr>
              <a:t>               </a:t>
            </a:r>
            <a:r>
              <a:rPr lang="en-US" altLang="en-US" sz="2000" dirty="0">
                <a:solidFill>
                  <a:srgbClr val="002A6C"/>
                </a:solidFill>
                <a:latin typeface="Calibri" pitchFamily="34" charset="0"/>
                <a:ea typeface="Cambria Math" pitchFamily="18" charset="0"/>
                <a:cs typeface="ZurichBT-RomanCondensed"/>
              </a:rPr>
              <a:t>Well developed road and railway network</a:t>
            </a:r>
          </a:p>
          <a:p>
            <a:r>
              <a:rPr lang="en-US" altLang="en-US" sz="2000" dirty="0">
                <a:solidFill>
                  <a:srgbClr val="002A6C"/>
                </a:solidFill>
                <a:latin typeface="Calibri" pitchFamily="34" charset="0"/>
                <a:ea typeface="Cambria Math" pitchFamily="18" charset="0"/>
                <a:cs typeface="ZurichBT-RomanCondensed"/>
              </a:rPr>
              <a:t>                  </a:t>
            </a:r>
          </a:p>
          <a:p>
            <a:r>
              <a:rPr lang="en-US" altLang="en-US" sz="2000" dirty="0">
                <a:solidFill>
                  <a:srgbClr val="002A6C"/>
                </a:solidFill>
                <a:latin typeface="Calibri" pitchFamily="34" charset="0"/>
                <a:ea typeface="Cambria Math" pitchFamily="18" charset="0"/>
                <a:cs typeface="ZurichBT-RomanCondensed"/>
              </a:rPr>
              <a:t>              4 international airports</a:t>
            </a:r>
            <a:r>
              <a:rPr lang="bs-Latn-BA" altLang="en-US" sz="2000" dirty="0">
                <a:solidFill>
                  <a:srgbClr val="002A6C"/>
                </a:solidFill>
                <a:latin typeface="Calibri" pitchFamily="34" charset="0"/>
                <a:ea typeface="Cambria Math" pitchFamily="18" charset="0"/>
                <a:cs typeface="ZurichBT-RomanCondensed"/>
              </a:rPr>
              <a:t> Banja Luka, Sarajevo, Mostar, Tuzla with </a:t>
            </a:r>
          </a:p>
          <a:p>
            <a:r>
              <a:rPr lang="bs-Latn-BA" altLang="en-US" sz="2000" dirty="0">
                <a:solidFill>
                  <a:srgbClr val="002A6C"/>
                </a:solidFill>
                <a:latin typeface="Calibri" pitchFamily="34" charset="0"/>
                <a:ea typeface="Cambria Math" pitchFamily="18" charset="0"/>
                <a:cs typeface="ZurichBT-RomanCondensed"/>
              </a:rPr>
              <a:t>	multiple daily flight to mayor Europan cities  </a:t>
            </a:r>
            <a:endParaRPr lang="en-GB" altLang="en-US" sz="2000" dirty="0">
              <a:solidFill>
                <a:srgbClr val="002A6C"/>
              </a:solidFill>
              <a:latin typeface="Calibri" pitchFamily="34" charset="0"/>
              <a:ea typeface="Cambria Math" pitchFamily="18" charset="0"/>
              <a:cs typeface="ZurichBT-RomanCondensed"/>
            </a:endParaRPr>
          </a:p>
          <a:p>
            <a:pPr>
              <a:buFontTx/>
              <a:buChar char="•"/>
            </a:pPr>
            <a:endParaRPr lang="bs-Latn-BA" altLang="en-US" sz="2000" dirty="0">
              <a:solidFill>
                <a:srgbClr val="002A6C"/>
              </a:solidFill>
              <a:latin typeface="Calibri" pitchFamily="34" charset="0"/>
            </a:endParaRPr>
          </a:p>
          <a:p>
            <a:r>
              <a:rPr lang="en-US" altLang="en-US" sz="2000" dirty="0">
                <a:solidFill>
                  <a:srgbClr val="002A6C"/>
                </a:solidFill>
                <a:latin typeface="Calibri" pitchFamily="34" charset="0"/>
              </a:rPr>
              <a:t>        </a:t>
            </a:r>
            <a:r>
              <a:rPr lang="bs-Latn-BA" altLang="en-US" sz="2000" dirty="0">
                <a:solidFill>
                  <a:srgbClr val="002A6C"/>
                </a:solidFill>
                <a:latin typeface="Calibri" pitchFamily="34" charset="0"/>
              </a:rPr>
              <a:t>  </a:t>
            </a:r>
            <a:r>
              <a:rPr lang="en-GB" altLang="en-US" sz="2000" dirty="0">
                <a:solidFill>
                  <a:srgbClr val="002A6C"/>
                </a:solidFill>
                <a:latin typeface="Calibri" pitchFamily="34" charset="0"/>
              </a:rPr>
              <a:t> </a:t>
            </a:r>
            <a:r>
              <a:rPr lang="bs-Latn-BA" altLang="en-US" sz="2000" dirty="0">
                <a:solidFill>
                  <a:srgbClr val="002A6C"/>
                </a:solidFill>
                <a:latin typeface="Calibri" pitchFamily="34" charset="0"/>
              </a:rPr>
              <a:t> </a:t>
            </a:r>
            <a:r>
              <a:rPr lang="en-GB" altLang="en-US" sz="2000" dirty="0">
                <a:solidFill>
                  <a:srgbClr val="002A6C"/>
                </a:solidFill>
                <a:latin typeface="Calibri" pitchFamily="34" charset="0"/>
              </a:rPr>
              <a:t>  </a:t>
            </a:r>
            <a:r>
              <a:rPr lang="en-US" altLang="en-US" sz="2000" dirty="0">
                <a:solidFill>
                  <a:srgbClr val="002A6C"/>
                </a:solidFill>
                <a:latin typeface="Calibri" pitchFamily="34" charset="0"/>
              </a:rPr>
              <a:t>2 river ports and 2 international ports</a:t>
            </a:r>
          </a:p>
          <a:p>
            <a:endParaRPr lang="en-GB" altLang="en-US" sz="2000" i="1" dirty="0">
              <a:solidFill>
                <a:srgbClr val="002A6C"/>
              </a:solidFill>
              <a:latin typeface="Calibri" pitchFamily="34" charset="0"/>
            </a:endParaRPr>
          </a:p>
        </p:txBody>
      </p:sp>
      <p:pic>
        <p:nvPicPr>
          <p:cNvPr id="819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349500"/>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1550" y="2400300"/>
            <a:ext cx="4095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4213" y="3571875"/>
            <a:ext cx="381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1188" y="2924175"/>
            <a:ext cx="5238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Rectangle 9"/>
          <p:cNvSpPr>
            <a:spLocks noChangeArrowheads="1"/>
          </p:cNvSpPr>
          <p:nvPr/>
        </p:nvSpPr>
        <p:spPr bwMode="auto">
          <a:xfrm>
            <a:off x="395288" y="4221163"/>
            <a:ext cx="3889375"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1700">
                <a:solidFill>
                  <a:srgbClr val="002060"/>
                </a:solidFill>
                <a:latin typeface="Calibri" pitchFamily="34" charset="0"/>
              </a:rPr>
              <a:t>Sarajevo – Belgrade 206 km</a:t>
            </a:r>
            <a:r>
              <a:rPr lang="bs-Latn-BA" altLang="en-US" sz="1700">
                <a:solidFill>
                  <a:srgbClr val="002060"/>
                </a:solidFill>
                <a:latin typeface="Calibri" pitchFamily="34" charset="0"/>
              </a:rPr>
              <a:t>/ 128 miles</a:t>
            </a:r>
            <a:endParaRPr lang="en-US" altLang="en-US" sz="1700">
              <a:solidFill>
                <a:srgbClr val="002060"/>
              </a:solidFill>
              <a:latin typeface="Calibri" pitchFamily="34" charset="0"/>
            </a:endParaRPr>
          </a:p>
          <a:p>
            <a:pPr eaLnBrk="1" hangingPunct="1"/>
            <a:r>
              <a:rPr lang="en-US" altLang="en-US" sz="1700">
                <a:solidFill>
                  <a:srgbClr val="002060"/>
                </a:solidFill>
                <a:latin typeface="Calibri" pitchFamily="34" charset="0"/>
              </a:rPr>
              <a:t>	Istanbul 930 km</a:t>
            </a:r>
            <a:r>
              <a:rPr lang="bs-Latn-BA" altLang="en-US" sz="1700">
                <a:solidFill>
                  <a:srgbClr val="002060"/>
                </a:solidFill>
                <a:latin typeface="Calibri" pitchFamily="34" charset="0"/>
              </a:rPr>
              <a:t>/ 578 miles</a:t>
            </a:r>
            <a:endParaRPr lang="en-US" altLang="en-US" sz="1700">
              <a:solidFill>
                <a:srgbClr val="002060"/>
              </a:solidFill>
              <a:latin typeface="Calibri" pitchFamily="34" charset="0"/>
            </a:endParaRPr>
          </a:p>
          <a:p>
            <a:pPr eaLnBrk="1" hangingPunct="1"/>
            <a:r>
              <a:rPr lang="bs-Latn-BA" altLang="en-US" sz="1700">
                <a:solidFill>
                  <a:srgbClr val="002060"/>
                </a:solidFill>
                <a:latin typeface="Calibri" pitchFamily="34" charset="0"/>
              </a:rPr>
              <a:t>	</a:t>
            </a:r>
            <a:r>
              <a:rPr lang="en-US" altLang="en-US" sz="1700">
                <a:solidFill>
                  <a:srgbClr val="002060"/>
                </a:solidFill>
                <a:latin typeface="Calibri" pitchFamily="34" charset="0"/>
              </a:rPr>
              <a:t>London 1620 km</a:t>
            </a:r>
            <a:r>
              <a:rPr lang="bs-Latn-BA" altLang="en-US" sz="1700">
                <a:solidFill>
                  <a:srgbClr val="002060"/>
                </a:solidFill>
                <a:latin typeface="Calibri" pitchFamily="34" charset="0"/>
              </a:rPr>
              <a:t>/ 1006 miles</a:t>
            </a:r>
            <a:endParaRPr lang="en-US" altLang="en-US" sz="1700">
              <a:solidFill>
                <a:srgbClr val="002060"/>
              </a:solidFill>
              <a:latin typeface="Calibri" pitchFamily="34" charset="0"/>
            </a:endParaRPr>
          </a:p>
          <a:p>
            <a:pPr lvl="1" eaLnBrk="1" hangingPunct="1"/>
            <a:r>
              <a:rPr lang="en-US" altLang="en-US" sz="1700">
                <a:solidFill>
                  <a:srgbClr val="002060"/>
                </a:solidFill>
                <a:latin typeface="Calibri" pitchFamily="34" charset="0"/>
              </a:rPr>
              <a:t>	Munich 708 km</a:t>
            </a:r>
            <a:r>
              <a:rPr lang="bs-Latn-BA" altLang="en-US" sz="1700">
                <a:solidFill>
                  <a:srgbClr val="002060"/>
                </a:solidFill>
                <a:latin typeface="Calibri" pitchFamily="34" charset="0"/>
              </a:rPr>
              <a:t>/440 miles</a:t>
            </a:r>
            <a:endParaRPr lang="en-US" altLang="en-US" sz="1700">
              <a:solidFill>
                <a:srgbClr val="002060"/>
              </a:solidFill>
              <a:latin typeface="Calibri" pitchFamily="34" charset="0"/>
            </a:endParaRPr>
          </a:p>
          <a:p>
            <a:pPr lvl="1" eaLnBrk="1" hangingPunct="1"/>
            <a:r>
              <a:rPr lang="en-US" altLang="en-US" sz="1700">
                <a:solidFill>
                  <a:srgbClr val="002060"/>
                </a:solidFill>
                <a:latin typeface="Calibri" pitchFamily="34" charset="0"/>
              </a:rPr>
              <a:t>	Paris 1349 km</a:t>
            </a:r>
            <a:r>
              <a:rPr lang="bs-Latn-BA" altLang="en-US" sz="1700">
                <a:solidFill>
                  <a:srgbClr val="002060"/>
                </a:solidFill>
                <a:latin typeface="Calibri" pitchFamily="34" charset="0"/>
              </a:rPr>
              <a:t>/838 miles</a:t>
            </a:r>
            <a:endParaRPr lang="en-US" altLang="en-US" sz="1700">
              <a:solidFill>
                <a:srgbClr val="002060"/>
              </a:solidFill>
              <a:latin typeface="Calibri" pitchFamily="34" charset="0"/>
            </a:endParaRPr>
          </a:p>
          <a:p>
            <a:pPr eaLnBrk="1" hangingPunct="1"/>
            <a:r>
              <a:rPr lang="en-US" altLang="en-US" sz="1700">
                <a:solidFill>
                  <a:srgbClr val="002060"/>
                </a:solidFill>
                <a:latin typeface="Calibri" pitchFamily="34" charset="0"/>
              </a:rPr>
              <a:t>	Rome 516 km</a:t>
            </a:r>
            <a:r>
              <a:rPr lang="bs-Latn-BA" altLang="en-US" sz="1700">
                <a:solidFill>
                  <a:srgbClr val="002060"/>
                </a:solidFill>
                <a:latin typeface="Calibri" pitchFamily="34" charset="0"/>
              </a:rPr>
              <a:t>/320 miles</a:t>
            </a:r>
            <a:endParaRPr lang="en-US" altLang="en-US" sz="1700">
              <a:solidFill>
                <a:srgbClr val="002060"/>
              </a:solidFill>
              <a:latin typeface="Calibri" pitchFamily="34" charset="0"/>
            </a:endParaRPr>
          </a:p>
          <a:p>
            <a:pPr eaLnBrk="1" hangingPunct="1"/>
            <a:r>
              <a:rPr lang="en-US" altLang="en-US" sz="1700">
                <a:solidFill>
                  <a:srgbClr val="002060"/>
                </a:solidFill>
                <a:latin typeface="Calibri" pitchFamily="34" charset="0"/>
              </a:rPr>
              <a:t>	Vienna 511 km</a:t>
            </a:r>
            <a:r>
              <a:rPr lang="bs-Latn-BA" altLang="en-US" sz="1700">
                <a:solidFill>
                  <a:srgbClr val="002060"/>
                </a:solidFill>
                <a:latin typeface="Calibri" pitchFamily="34" charset="0"/>
              </a:rPr>
              <a:t>/317 miles</a:t>
            </a:r>
            <a:endParaRPr lang="en-US" altLang="en-US" sz="1700">
              <a:solidFill>
                <a:srgbClr val="002060"/>
              </a:solidFill>
              <a:latin typeface="Calibri" pitchFamily="34" charset="0"/>
            </a:endParaRPr>
          </a:p>
          <a:p>
            <a:pPr lvl="1" eaLnBrk="1" hangingPunct="1"/>
            <a:r>
              <a:rPr lang="en-US" altLang="en-US" sz="1700">
                <a:solidFill>
                  <a:srgbClr val="002060"/>
                </a:solidFill>
                <a:latin typeface="Calibri" pitchFamily="34" charset="0"/>
              </a:rPr>
              <a:t>	Zurich 859 km</a:t>
            </a:r>
            <a:r>
              <a:rPr lang="bs-Latn-BA" altLang="en-US" sz="1700">
                <a:solidFill>
                  <a:srgbClr val="002060"/>
                </a:solidFill>
                <a:latin typeface="Calibri" pitchFamily="34" charset="0"/>
              </a:rPr>
              <a:t>/533 miles</a:t>
            </a:r>
            <a:endParaRPr lang="en-US" altLang="en-US" sz="1700">
              <a:solidFill>
                <a:srgbClr val="002060"/>
              </a:solidFill>
              <a:latin typeface="Calibri" pitchFamily="34" charset="0"/>
            </a:endParaRPr>
          </a:p>
          <a:p>
            <a:pPr eaLnBrk="1" hangingPunct="1"/>
            <a:r>
              <a:rPr lang="en-US" altLang="en-US" sz="1700">
                <a:solidFill>
                  <a:srgbClr val="002060"/>
                </a:solidFill>
                <a:latin typeface="Calibri" pitchFamily="34" charset="0"/>
              </a:rPr>
              <a:t>	Zagreb 288 km</a:t>
            </a:r>
            <a:r>
              <a:rPr lang="bs-Latn-BA" altLang="en-US" sz="1700">
                <a:solidFill>
                  <a:srgbClr val="002060"/>
                </a:solidFill>
                <a:latin typeface="Calibri" pitchFamily="34" charset="0"/>
              </a:rPr>
              <a:t>/179 miles</a:t>
            </a:r>
            <a:endParaRPr lang="en-US" altLang="en-US" sz="1700">
              <a:latin typeface="Calibri" pitchFamily="34" charset="0"/>
            </a:endParaRPr>
          </a:p>
        </p:txBody>
      </p:sp>
      <p:pic>
        <p:nvPicPr>
          <p:cNvPr id="8202" name="Picture 4" descr="C:\Documents and Settings\haris.tiro\Desktop\pozadin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Rectangle 18"/>
          <p:cNvSpPr>
            <a:spLocks noChangeArrowheads="1"/>
          </p:cNvSpPr>
          <p:nvPr/>
        </p:nvSpPr>
        <p:spPr bwMode="auto">
          <a:xfrm>
            <a:off x="1042988" y="188913"/>
            <a:ext cx="8101012" cy="492125"/>
          </a:xfrm>
          <a:prstGeom prst="rect">
            <a:avLst/>
          </a:prstGeom>
          <a:noFill/>
          <a:ln w="9525">
            <a:noFill/>
            <a:miter lim="800000"/>
            <a:headEnd/>
            <a:tailEnd/>
          </a:ln>
        </p:spPr>
        <p:txBody>
          <a:bodyPr>
            <a:spAutoFit/>
          </a:bodyPr>
          <a:lstStyle/>
          <a:p>
            <a:pPr eaLnBrk="1" hangingPunct="1">
              <a:defRPr/>
            </a:pPr>
            <a:r>
              <a:rPr lang="bs-Latn-BA" altLang="en-US" sz="2600" b="1" dirty="0">
                <a:solidFill>
                  <a:schemeClr val="bg1"/>
                </a:solidFill>
                <a:latin typeface="+mn-lt"/>
              </a:rPr>
              <a:t>Strategic location </a:t>
            </a:r>
            <a:r>
              <a:rPr lang="en-GB" altLang="en-US" sz="2600" b="1" dirty="0">
                <a:solidFill>
                  <a:schemeClr val="bg1"/>
                </a:solidFill>
                <a:latin typeface="+mn-lt"/>
              </a:rPr>
              <a:t>, C</a:t>
            </a:r>
            <a:r>
              <a:rPr lang="bs-Latn-BA" altLang="en-US" sz="2600" b="1" dirty="0">
                <a:solidFill>
                  <a:schemeClr val="bg1"/>
                </a:solidFill>
                <a:latin typeface="+mn-lt"/>
              </a:rPr>
              <a:t>lose to </a:t>
            </a:r>
            <a:r>
              <a:rPr lang="en-GB" altLang="en-US" sz="2600" b="1" dirty="0">
                <a:solidFill>
                  <a:schemeClr val="bg1"/>
                </a:solidFill>
                <a:latin typeface="+mn-lt"/>
              </a:rPr>
              <a:t>A</a:t>
            </a:r>
            <a:r>
              <a:rPr lang="bs-Latn-BA" altLang="en-US" sz="2600" b="1" dirty="0">
                <a:solidFill>
                  <a:schemeClr val="bg1"/>
                </a:solidFill>
                <a:latin typeface="+mn-lt"/>
              </a:rPr>
              <a:t>ll </a:t>
            </a:r>
            <a:r>
              <a:rPr lang="en-GB" altLang="en-US" sz="2600" b="1" dirty="0">
                <a:solidFill>
                  <a:schemeClr val="bg1"/>
                </a:solidFill>
                <a:latin typeface="+mn-lt"/>
              </a:rPr>
              <a:t>M</a:t>
            </a:r>
            <a:r>
              <a:rPr lang="bs-Latn-BA" altLang="en-US" sz="2600" b="1" dirty="0">
                <a:solidFill>
                  <a:schemeClr val="bg1"/>
                </a:solidFill>
                <a:latin typeface="+mn-lt"/>
              </a:rPr>
              <a:t>ajor European </a:t>
            </a:r>
            <a:r>
              <a:rPr lang="en-GB" altLang="en-US" sz="2600" b="1" dirty="0">
                <a:solidFill>
                  <a:schemeClr val="bg1"/>
                </a:solidFill>
                <a:latin typeface="+mn-lt"/>
              </a:rPr>
              <a:t>C</a:t>
            </a:r>
            <a:r>
              <a:rPr lang="bs-Latn-BA" altLang="en-US" sz="2600" b="1" dirty="0">
                <a:solidFill>
                  <a:schemeClr val="bg1"/>
                </a:solidFill>
                <a:latin typeface="+mn-lt"/>
              </a:rPr>
              <a:t>apitals</a:t>
            </a:r>
            <a:endParaRPr lang="en-GB" altLang="en-US" sz="2600" b="1" dirty="0">
              <a:solidFill>
                <a:schemeClr val="bg1"/>
              </a:solidFill>
              <a:latin typeface="+mn-lt"/>
            </a:endParaRPr>
          </a:p>
        </p:txBody>
      </p:sp>
    </p:spTree>
    <p:extLst>
      <p:ext uri="{BB962C8B-B14F-4D97-AF65-F5344CB8AC3E}">
        <p14:creationId xmlns:p14="http://schemas.microsoft.com/office/powerpoint/2010/main" val="29611798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1585827289"/>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267"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0" y="0"/>
                        <a:ext cx="158750" cy="158750"/>
                      </a:xfrm>
                      <a:prstGeom prst="rect">
                        <a:avLst/>
                      </a:prstGeom>
                    </p:spPr>
                  </p:pic>
                </p:oleObj>
              </mc:Fallback>
            </mc:AlternateContent>
          </a:graphicData>
        </a:graphic>
      </p:graphicFrame>
      <p:pic>
        <p:nvPicPr>
          <p:cNvPr id="14343" name="Picture 7"/>
          <p:cNvPicPr>
            <a:picLocks noChangeAspect="1" noChangeArrowheads="1"/>
          </p:cNvPicPr>
          <p:nvPr>
            <p:custDataLst>
              <p:tags r:id="rId3"/>
            </p:custDataLst>
          </p:nvPr>
        </p:nvPicPr>
        <p:blipFill>
          <a:blip r:embed="rId12">
            <a:extLst>
              <a:ext uri="{BEBA8EAE-BF5A-486C-A8C5-ECC9F3942E4B}">
                <a14:imgProps xmlns:a14="http://schemas.microsoft.com/office/drawing/2010/main">
                  <a14:imgLayer r:embed="rId13">
                    <a14:imgEffect>
                      <a14:backgroundRemoval t="0" b="100000" l="0" r="98921"/>
                    </a14:imgEffect>
                  </a14:imgLayer>
                </a14:imgProps>
              </a:ext>
              <a:ext uri="{28A0092B-C50C-407E-A947-70E740481C1C}">
                <a14:useLocalDpi xmlns:a14="http://schemas.microsoft.com/office/drawing/2010/main" val="0"/>
              </a:ext>
            </a:extLst>
          </a:blip>
          <a:srcRect/>
          <a:stretch>
            <a:fillRect/>
          </a:stretch>
        </p:blipFill>
        <p:spPr bwMode="auto">
          <a:xfrm>
            <a:off x="827584" y="4941168"/>
            <a:ext cx="1371600" cy="132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custDataLst>
              <p:tags r:id="rId4"/>
            </p:custDataLst>
          </p:nvPr>
        </p:nvPicPr>
        <p:blipFill>
          <a:blip r:embed="rId14">
            <a:extLst>
              <a:ext uri="{28A0092B-C50C-407E-A947-70E740481C1C}">
                <a14:useLocalDpi xmlns:a14="http://schemas.microsoft.com/office/drawing/2010/main" val="0"/>
              </a:ext>
            </a:extLst>
          </a:blip>
          <a:srcRect/>
          <a:stretch>
            <a:fillRect/>
          </a:stretch>
        </p:blipFill>
        <p:spPr bwMode="auto">
          <a:xfrm>
            <a:off x="3308672" y="4985355"/>
            <a:ext cx="1242545" cy="1259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custDataLst>
              <p:tags r:id="rId5"/>
            </p:custDataLst>
          </p:nvPr>
        </p:nvPicPr>
        <p:blipFill>
          <a:blip r:embed="rId15">
            <a:extLst>
              <a:ext uri="{28A0092B-C50C-407E-A947-70E740481C1C}">
                <a14:useLocalDpi xmlns:a14="http://schemas.microsoft.com/office/drawing/2010/main" val="0"/>
              </a:ext>
            </a:extLst>
          </a:blip>
          <a:srcRect/>
          <a:stretch>
            <a:fillRect/>
          </a:stretch>
        </p:blipFill>
        <p:spPr bwMode="auto">
          <a:xfrm>
            <a:off x="5338401" y="3584523"/>
            <a:ext cx="3810000"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6"/>
            </p:custDataLst>
          </p:nvPr>
        </p:nvSpPr>
        <p:spPr>
          <a:xfrm>
            <a:off x="381000" y="548680"/>
            <a:ext cx="8462029" cy="504055"/>
          </a:xfrm>
          <a:noFill/>
          <a:ln w="9525">
            <a:noFill/>
            <a:miter lim="800000"/>
            <a:headEnd/>
            <a:tailEnd/>
          </a:ln>
        </p:spPr>
        <p:txBody>
          <a:bodyPr vert="horz" wrap="square" lIns="0" tIns="0" rIns="0" bIns="0" numCol="1" rtlCol="0" anchor="b" anchorCtr="0" compatLnSpc="1">
            <a:prstTxWarp prst="textNoShape">
              <a:avLst/>
            </a:prstTxWarp>
            <a:normAutofit/>
          </a:bodyPr>
          <a:lstStyle/>
          <a:p>
            <a:pPr algn="l" eaLnBrk="0" fontAlgn="base" hangingPunct="0">
              <a:spcBef>
                <a:spcPts val="0"/>
              </a:spcBef>
              <a:spcAft>
                <a:spcPct val="0"/>
              </a:spcAft>
            </a:pPr>
            <a:r>
              <a:rPr lang="en-US" dirty="0">
                <a:solidFill>
                  <a:srgbClr val="C00000"/>
                </a:solidFill>
                <a:latin typeface="Trebuchet MS" pitchFamily="34" charset="0"/>
                <a:ea typeface="+mn-ea"/>
                <a:cs typeface="+mn-cs"/>
              </a:rPr>
              <a:t>Safe investment environment </a:t>
            </a:r>
          </a:p>
        </p:txBody>
      </p:sp>
      <p:sp>
        <p:nvSpPr>
          <p:cNvPr id="3" name="Text Placeholder 2"/>
          <p:cNvSpPr>
            <a:spLocks noGrp="1"/>
          </p:cNvSpPr>
          <p:nvPr>
            <p:ph type="body" sz="quarter" idx="13"/>
            <p:custDataLst>
              <p:tags r:id="rId7"/>
            </p:custDataLst>
          </p:nvPr>
        </p:nvSpPr>
        <p:spPr>
          <a:xfrm>
            <a:off x="107504" y="1423338"/>
            <a:ext cx="8655496" cy="3278187"/>
          </a:xfrm>
        </p:spPr>
        <p:txBody>
          <a:bodyPr>
            <a:noAutofit/>
          </a:bodyPr>
          <a:lstStyle/>
          <a:p>
            <a:pPr>
              <a:spcBef>
                <a:spcPts val="0"/>
              </a:spcBef>
              <a:buFont typeface="Wingdings" pitchFamily="2" charset="2"/>
              <a:buChar char="Ø"/>
            </a:pPr>
            <a:r>
              <a:rPr lang="en-US" sz="1800" b="1" dirty="0" smtClean="0">
                <a:solidFill>
                  <a:srgbClr val="0070C0"/>
                </a:solidFill>
              </a:rPr>
              <a:t>Resilient </a:t>
            </a:r>
            <a:r>
              <a:rPr lang="en-US" sz="1800" b="1" dirty="0" smtClean="0"/>
              <a:t>economy  </a:t>
            </a:r>
            <a:r>
              <a:rPr lang="en-US" sz="1800" b="1" dirty="0"/>
              <a:t>and investment destination  </a:t>
            </a:r>
            <a:endParaRPr lang="en-US" sz="1800" b="1" dirty="0" smtClean="0"/>
          </a:p>
          <a:p>
            <a:pPr lvl="0">
              <a:spcBef>
                <a:spcPts val="0"/>
              </a:spcBef>
              <a:buFont typeface="Wingdings" pitchFamily="2" charset="2"/>
              <a:buChar char="Ø"/>
            </a:pPr>
            <a:r>
              <a:rPr lang="en-US" sz="1800" b="1" dirty="0">
                <a:solidFill>
                  <a:srgbClr val="0070C0"/>
                </a:solidFill>
              </a:rPr>
              <a:t>Most stable currency </a:t>
            </a:r>
            <a:r>
              <a:rPr lang="en-US" sz="1800" b="1" dirty="0"/>
              <a:t>in the South East Europe </a:t>
            </a:r>
            <a:r>
              <a:rPr lang="en-US" sz="1800" b="1" dirty="0">
                <a:solidFill>
                  <a:srgbClr val="0070C0"/>
                </a:solidFill>
              </a:rPr>
              <a:t>linked to </a:t>
            </a:r>
            <a:r>
              <a:rPr lang="en-US" sz="1800" b="1" dirty="0" smtClean="0">
                <a:solidFill>
                  <a:srgbClr val="0070C0"/>
                </a:solidFill>
              </a:rPr>
              <a:t>Euro         </a:t>
            </a:r>
            <a:r>
              <a:rPr lang="en-US" sz="1800" b="1" dirty="0" smtClean="0"/>
              <a:t>                                                                                            1 </a:t>
            </a:r>
            <a:r>
              <a:rPr lang="en-US" sz="1800" b="1" dirty="0"/>
              <a:t>BAM = </a:t>
            </a:r>
            <a:r>
              <a:rPr lang="en-US" sz="1800" b="1" dirty="0" smtClean="0"/>
              <a:t>0.51129 €  </a:t>
            </a:r>
            <a:endParaRPr lang="sr-Latn-BA" sz="1800" b="1" dirty="0" smtClean="0"/>
          </a:p>
          <a:p>
            <a:pPr marL="0" lvl="0" indent="0">
              <a:spcBef>
                <a:spcPts val="0"/>
              </a:spcBef>
              <a:buNone/>
            </a:pPr>
            <a:r>
              <a:rPr lang="sr-Latn-BA" sz="1800" b="1" dirty="0" smtClean="0"/>
              <a:t>      </a:t>
            </a:r>
            <a:r>
              <a:rPr lang="en-US" sz="1800" b="1" dirty="0" smtClean="0"/>
              <a:t>1</a:t>
            </a:r>
            <a:r>
              <a:rPr lang="sr-Latn-BA" sz="1800" b="1" dirty="0" smtClean="0"/>
              <a:t> </a:t>
            </a:r>
            <a:r>
              <a:rPr lang="en-US" sz="1800" b="1" dirty="0" smtClean="0"/>
              <a:t>€ = 1.95583 BAM </a:t>
            </a:r>
            <a:endParaRPr lang="en-US" sz="1800" dirty="0" smtClean="0"/>
          </a:p>
          <a:p>
            <a:pPr>
              <a:spcBef>
                <a:spcPts val="0"/>
              </a:spcBef>
              <a:buFont typeface="Wingdings" pitchFamily="2" charset="2"/>
              <a:buChar char="Ø"/>
            </a:pPr>
            <a:r>
              <a:rPr lang="en-US" sz="1800" b="1" dirty="0">
                <a:solidFill>
                  <a:srgbClr val="0070C0"/>
                </a:solidFill>
              </a:rPr>
              <a:t>B</a:t>
            </a:r>
            <a:r>
              <a:rPr lang="bs-Latn-BA" sz="1800" b="1" dirty="0" smtClean="0">
                <a:solidFill>
                  <a:srgbClr val="0070C0"/>
                </a:solidFill>
              </a:rPr>
              <a:t>+ </a:t>
            </a:r>
            <a:r>
              <a:rPr lang="en-US" sz="1800" b="1" dirty="0" smtClean="0">
                <a:solidFill>
                  <a:srgbClr val="0070C0"/>
                </a:solidFill>
              </a:rPr>
              <a:t>credit </a:t>
            </a:r>
            <a:r>
              <a:rPr lang="en-US" sz="1800" b="1" dirty="0">
                <a:solidFill>
                  <a:srgbClr val="0070C0"/>
                </a:solidFill>
              </a:rPr>
              <a:t>rating with stable prospects </a:t>
            </a:r>
            <a:r>
              <a:rPr lang="en-US" sz="1800" b="1" dirty="0" smtClean="0"/>
              <a:t>by </a:t>
            </a:r>
            <a:r>
              <a:rPr lang="en-US" sz="1800" b="1" dirty="0" err="1" smtClean="0"/>
              <a:t>Standard&amp;Poor</a:t>
            </a:r>
            <a:endParaRPr lang="bs-Latn-BA" sz="1800" b="1" dirty="0" smtClean="0"/>
          </a:p>
          <a:p>
            <a:pPr>
              <a:spcBef>
                <a:spcPts val="0"/>
              </a:spcBef>
              <a:buFont typeface="Wingdings" pitchFamily="2" charset="2"/>
              <a:buChar char="Ø"/>
            </a:pPr>
            <a:r>
              <a:rPr lang="bs-Latn-BA" sz="1800" b="1" dirty="0">
                <a:solidFill>
                  <a:srgbClr val="0070C0"/>
                </a:solidFill>
              </a:rPr>
              <a:t>B2 credit rating with stable </a:t>
            </a:r>
            <a:r>
              <a:rPr lang="en-US" sz="1800" b="1" dirty="0">
                <a:solidFill>
                  <a:srgbClr val="0070C0"/>
                </a:solidFill>
              </a:rPr>
              <a:t>prospects </a:t>
            </a:r>
            <a:r>
              <a:rPr lang="bs-Latn-BA" sz="1800" b="1" dirty="0" smtClean="0"/>
              <a:t>by </a:t>
            </a:r>
            <a:r>
              <a:rPr lang="en-US" sz="1800" b="1" dirty="0"/>
              <a:t>Moody's</a:t>
            </a:r>
          </a:p>
          <a:p>
            <a:pPr>
              <a:spcBef>
                <a:spcPts val="0"/>
              </a:spcBef>
              <a:buFont typeface="Wingdings" pitchFamily="2" charset="2"/>
              <a:buChar char="Ø"/>
            </a:pPr>
            <a:r>
              <a:rPr lang="en-US" sz="1800" b="1" dirty="0" smtClean="0">
                <a:solidFill>
                  <a:srgbClr val="0070C0"/>
                </a:solidFill>
              </a:rPr>
              <a:t>High </a:t>
            </a:r>
            <a:r>
              <a:rPr lang="en-US" sz="1800" b="1" dirty="0">
                <a:solidFill>
                  <a:srgbClr val="0070C0"/>
                </a:solidFill>
              </a:rPr>
              <a:t>Central bank </a:t>
            </a:r>
            <a:r>
              <a:rPr lang="en-US" sz="1800" b="1" dirty="0" smtClean="0">
                <a:solidFill>
                  <a:srgbClr val="0070C0"/>
                </a:solidFill>
              </a:rPr>
              <a:t>reserves </a:t>
            </a:r>
            <a:endParaRPr lang="bs-Latn-BA" sz="1800" b="1" dirty="0" smtClean="0">
              <a:solidFill>
                <a:srgbClr val="0070C0"/>
              </a:solidFill>
            </a:endParaRPr>
          </a:p>
          <a:p>
            <a:pPr>
              <a:spcBef>
                <a:spcPts val="0"/>
              </a:spcBef>
              <a:buFont typeface="Wingdings" pitchFamily="2" charset="2"/>
              <a:buChar char="Ø"/>
            </a:pPr>
            <a:r>
              <a:rPr lang="en-US" sz="1800" b="1" dirty="0" err="1">
                <a:solidFill>
                  <a:srgbClr val="0070C0"/>
                </a:solidFill>
              </a:rPr>
              <a:t>BiH's</a:t>
            </a:r>
            <a:r>
              <a:rPr lang="en-US" sz="1800" b="1" dirty="0">
                <a:solidFill>
                  <a:srgbClr val="0070C0"/>
                </a:solidFill>
              </a:rPr>
              <a:t> external debt is duly serviced. </a:t>
            </a:r>
            <a:endParaRPr lang="bs-Latn-BA" sz="1800" b="1" dirty="0" smtClean="0">
              <a:solidFill>
                <a:srgbClr val="0070C0"/>
              </a:solidFill>
            </a:endParaRPr>
          </a:p>
          <a:p>
            <a:pPr marL="0" indent="0">
              <a:spcBef>
                <a:spcPts val="0"/>
              </a:spcBef>
              <a:buNone/>
            </a:pPr>
            <a:r>
              <a:rPr lang="bs-Latn-BA" sz="1800" b="1" dirty="0">
                <a:solidFill>
                  <a:srgbClr val="0070C0"/>
                </a:solidFill>
              </a:rPr>
              <a:t> </a:t>
            </a:r>
            <a:r>
              <a:rPr lang="bs-Latn-BA" sz="1800" b="1" dirty="0" smtClean="0">
                <a:solidFill>
                  <a:srgbClr val="0070C0"/>
                </a:solidFill>
              </a:rPr>
              <a:t>    </a:t>
            </a:r>
            <a:r>
              <a:rPr lang="bs-Latn-BA" sz="1800" dirty="0" smtClean="0"/>
              <a:t>  </a:t>
            </a:r>
            <a:r>
              <a:rPr lang="en-US" sz="1800" dirty="0" smtClean="0"/>
              <a:t>It </a:t>
            </a:r>
            <a:r>
              <a:rPr lang="en-US" sz="1800" dirty="0"/>
              <a:t>amounts to 4.19 billion KM or 16.9% of </a:t>
            </a:r>
            <a:r>
              <a:rPr lang="en-US" sz="1800" dirty="0" smtClean="0"/>
              <a:t>GDP</a:t>
            </a:r>
            <a:endParaRPr lang="bs-Latn-BA" sz="1800" dirty="0" smtClean="0"/>
          </a:p>
          <a:p>
            <a:pPr>
              <a:spcBef>
                <a:spcPts val="0"/>
              </a:spcBef>
              <a:buFont typeface="Wingdings" pitchFamily="2" charset="2"/>
              <a:buChar char="Ø"/>
            </a:pPr>
            <a:r>
              <a:rPr lang="en-US" sz="1800" dirty="0"/>
              <a:t>Gross foreign exchange reserves in the end of 2014 amounted to</a:t>
            </a:r>
            <a:endParaRPr lang="bs-Latn-BA" sz="1800" dirty="0"/>
          </a:p>
          <a:p>
            <a:pPr marL="0" indent="0">
              <a:spcBef>
                <a:spcPts val="0"/>
              </a:spcBef>
              <a:buNone/>
            </a:pPr>
            <a:r>
              <a:rPr lang="en-US" sz="1800" dirty="0"/>
              <a:t> </a:t>
            </a:r>
            <a:r>
              <a:rPr lang="bs-Latn-BA" sz="1800" dirty="0"/>
              <a:t>      </a:t>
            </a:r>
            <a:r>
              <a:rPr lang="bs-Latn-BA" sz="1800" dirty="0" smtClean="0"/>
              <a:t>KM</a:t>
            </a:r>
            <a:r>
              <a:rPr lang="en-US" sz="1800" dirty="0" smtClean="0"/>
              <a:t> </a:t>
            </a:r>
            <a:r>
              <a:rPr lang="en-US" sz="1800" dirty="0"/>
              <a:t>7.82 billion, with the annual growth in the amount of </a:t>
            </a:r>
            <a:endParaRPr lang="bs-Latn-BA" sz="1800" dirty="0"/>
          </a:p>
          <a:p>
            <a:pPr marL="0" indent="0">
              <a:spcBef>
                <a:spcPts val="0"/>
              </a:spcBef>
              <a:buNone/>
            </a:pPr>
            <a:r>
              <a:rPr lang="bs-Latn-BA" sz="1800" dirty="0"/>
              <a:t>       </a:t>
            </a:r>
            <a:r>
              <a:rPr lang="bs-Latn-BA" sz="1800" dirty="0" smtClean="0"/>
              <a:t>KM</a:t>
            </a:r>
            <a:r>
              <a:rPr lang="en-US" sz="1800" dirty="0" smtClean="0"/>
              <a:t> </a:t>
            </a:r>
            <a:r>
              <a:rPr lang="en-US" sz="1800" dirty="0"/>
              <a:t>757.3 million (10.7%)</a:t>
            </a:r>
          </a:p>
        </p:txBody>
      </p:sp>
      <p:pic>
        <p:nvPicPr>
          <p:cNvPr id="8" name="Picture 4" descr="C:\Documents and Settings\haris.tiro\Desktop\pozadina.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9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8" descr="Grb BiH">
            <a:hlinkClick r:id="rId17" tooltip="Grb BiH"/>
          </p:cNvPr>
          <p:cNvPicPr>
            <a:picLocks noChangeAspect="1" noChangeArrowheads="1"/>
          </p:cNvPicPr>
          <p:nvPr/>
        </p:nvPicPr>
        <p:blipFill>
          <a:blip r:embed="rId18" cstate="print"/>
          <a:srcRect/>
          <a:stretch>
            <a:fillRect/>
          </a:stretch>
        </p:blipFill>
        <p:spPr bwMode="auto">
          <a:xfrm>
            <a:off x="7812360" y="116632"/>
            <a:ext cx="980485" cy="947316"/>
          </a:xfrm>
          <a:prstGeom prst="rect">
            <a:avLst/>
          </a:prstGeom>
          <a:ln>
            <a:noFill/>
          </a:ln>
          <a:effectLst>
            <a:softEdge rad="112500"/>
          </a:effectLst>
        </p:spPr>
      </p:pic>
    </p:spTree>
    <p:extLst>
      <p:ext uri="{BB962C8B-B14F-4D97-AF65-F5344CB8AC3E}">
        <p14:creationId xmlns:p14="http://schemas.microsoft.com/office/powerpoint/2010/main" val="19757227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fade">
                                      <p:cBhvr>
                                        <p:cTn id="7" dur="2000"/>
                                        <p:tgtEl>
                                          <p:spTgt spid="14343"/>
                                        </p:tgtEl>
                                      </p:cBhvr>
                                    </p:animEffect>
                                    <p:anim calcmode="lin" valueType="num">
                                      <p:cBhvr>
                                        <p:cTn id="8" dur="2000" fill="hold"/>
                                        <p:tgtEl>
                                          <p:spTgt spid="14343"/>
                                        </p:tgtEl>
                                        <p:attrNameLst>
                                          <p:attrName>ppt_w</p:attrName>
                                        </p:attrNameLst>
                                      </p:cBhvr>
                                      <p:tavLst>
                                        <p:tav tm="0" fmla="#ppt_w*sin(2.5*pi*$)">
                                          <p:val>
                                            <p:fltVal val="0"/>
                                          </p:val>
                                        </p:tav>
                                        <p:tav tm="100000">
                                          <p:val>
                                            <p:fltVal val="1"/>
                                          </p:val>
                                        </p:tav>
                                      </p:tavLst>
                                    </p:anim>
                                    <p:anim calcmode="lin" valueType="num">
                                      <p:cBhvr>
                                        <p:cTn id="9" dur="2000" fill="hold"/>
                                        <p:tgtEl>
                                          <p:spTgt spid="14343"/>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14341"/>
                                        </p:tgtEl>
                                        <p:attrNameLst>
                                          <p:attrName>style.visibility</p:attrName>
                                        </p:attrNameLst>
                                      </p:cBhvr>
                                      <p:to>
                                        <p:strVal val="visible"/>
                                      </p:to>
                                    </p:set>
                                    <p:animEffect transition="in" filter="fade">
                                      <p:cBhvr>
                                        <p:cTn id="12" dur="2000"/>
                                        <p:tgtEl>
                                          <p:spTgt spid="14341"/>
                                        </p:tgtEl>
                                      </p:cBhvr>
                                    </p:animEffect>
                                    <p:anim calcmode="lin" valueType="num">
                                      <p:cBhvr>
                                        <p:cTn id="13" dur="2000" fill="hold"/>
                                        <p:tgtEl>
                                          <p:spTgt spid="14341"/>
                                        </p:tgtEl>
                                        <p:attrNameLst>
                                          <p:attrName>ppt_w</p:attrName>
                                        </p:attrNameLst>
                                      </p:cBhvr>
                                      <p:tavLst>
                                        <p:tav tm="0" fmla="#ppt_w*sin(2.5*pi*$)">
                                          <p:val>
                                            <p:fltVal val="0"/>
                                          </p:val>
                                        </p:tav>
                                        <p:tav tm="100000">
                                          <p:val>
                                            <p:fltVal val="1"/>
                                          </p:val>
                                        </p:tav>
                                      </p:tavLst>
                                    </p:anim>
                                    <p:anim calcmode="lin" valueType="num">
                                      <p:cBhvr>
                                        <p:cTn id="14" dur="2000" fill="hold"/>
                                        <p:tgtEl>
                                          <p:spTgt spid="14341"/>
                                        </p:tgtEl>
                                        <p:attrNameLst>
                                          <p:attrName>ppt_h</p:attrName>
                                        </p:attrNameLst>
                                      </p:cBhvr>
                                      <p:tavLst>
                                        <p:tav tm="0">
                                          <p:val>
                                            <p:strVal val="#ppt_h"/>
                                          </p:val>
                                        </p:tav>
                                        <p:tav tm="100000">
                                          <p:val>
                                            <p:strVal val="#ppt_h"/>
                                          </p:val>
                                        </p:tav>
                                      </p:tavLst>
                                    </p:anim>
                                  </p:childTnLst>
                                </p:cTn>
                              </p:par>
                              <p:par>
                                <p:cTn id="15" presetID="8" presetClass="emph" presetSubtype="0" fill="hold" nodeType="withEffect">
                                  <p:stCondLst>
                                    <p:cond delay="0"/>
                                  </p:stCondLst>
                                  <p:childTnLst>
                                    <p:animRot by="21600000">
                                      <p:cBhvr>
                                        <p:cTn id="16" dur="10" fill="hold"/>
                                        <p:tgtEl>
                                          <p:spTgt spid="143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831004836"/>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371" name="think-cell Slide" r:id="rId8" imgW="360" imgH="360" progId="">
                  <p:embed/>
                </p:oleObj>
              </mc:Choice>
              <mc:Fallback>
                <p:oleObj name="think-cell Slide" r:id="rId8" imgW="360" imgH="36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339" name="Picture 3"/>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5257800" y="2348881"/>
            <a:ext cx="3810000"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4"/>
            </p:custDataLst>
          </p:nvPr>
        </p:nvSpPr>
        <p:spPr>
          <a:xfrm>
            <a:off x="381000" y="548680"/>
            <a:ext cx="8462029" cy="504055"/>
          </a:xfrm>
          <a:noFill/>
          <a:ln w="9525">
            <a:noFill/>
            <a:miter lim="800000"/>
            <a:headEnd/>
            <a:tailEnd/>
          </a:ln>
        </p:spPr>
        <p:txBody>
          <a:bodyPr vert="horz" wrap="square" lIns="0" tIns="0" rIns="0" bIns="0" numCol="1" rtlCol="0" anchor="b" anchorCtr="0" compatLnSpc="1">
            <a:prstTxWarp prst="textNoShape">
              <a:avLst/>
            </a:prstTxWarp>
            <a:normAutofit/>
          </a:bodyPr>
          <a:lstStyle/>
          <a:p>
            <a:pPr algn="l" eaLnBrk="0" fontAlgn="base" hangingPunct="0">
              <a:spcBef>
                <a:spcPts val="0"/>
              </a:spcBef>
              <a:spcAft>
                <a:spcPct val="0"/>
              </a:spcAft>
            </a:pPr>
            <a:r>
              <a:rPr lang="en-US" dirty="0">
                <a:solidFill>
                  <a:srgbClr val="C00000"/>
                </a:solidFill>
                <a:latin typeface="Trebuchet MS" pitchFamily="34" charset="0"/>
                <a:ea typeface="+mn-ea"/>
                <a:cs typeface="+mn-cs"/>
              </a:rPr>
              <a:t>Safe investment environment </a:t>
            </a:r>
          </a:p>
        </p:txBody>
      </p:sp>
      <p:sp>
        <p:nvSpPr>
          <p:cNvPr id="3" name="Text Placeholder 2"/>
          <p:cNvSpPr>
            <a:spLocks noGrp="1"/>
          </p:cNvSpPr>
          <p:nvPr>
            <p:ph type="body" sz="quarter" idx="13"/>
            <p:custDataLst>
              <p:tags r:id="rId5"/>
            </p:custDataLst>
          </p:nvPr>
        </p:nvSpPr>
        <p:spPr>
          <a:xfrm>
            <a:off x="107505" y="1423337"/>
            <a:ext cx="8655495" cy="5310837"/>
          </a:xfrm>
        </p:spPr>
        <p:txBody>
          <a:bodyPr>
            <a:normAutofit/>
          </a:bodyPr>
          <a:lstStyle/>
          <a:p>
            <a:pPr>
              <a:buFont typeface="Wingdings" pitchFamily="2" charset="2"/>
              <a:buChar char="Ø"/>
            </a:pPr>
            <a:r>
              <a:rPr lang="bs-Latn-BA" sz="1800" b="1" dirty="0" smtClean="0"/>
              <a:t>The </a:t>
            </a:r>
            <a:r>
              <a:rPr lang="bs-Latn-BA" sz="1800" b="1" dirty="0"/>
              <a:t>lowest inflation</a:t>
            </a:r>
            <a:r>
              <a:rPr lang="en-US" sz="1800" b="1" dirty="0"/>
              <a:t> </a:t>
            </a:r>
            <a:r>
              <a:rPr lang="bs-Latn-BA" sz="1800" b="1" dirty="0"/>
              <a:t>in </a:t>
            </a:r>
            <a:r>
              <a:rPr lang="bs-Latn-BA" sz="1800" b="1" dirty="0" smtClean="0"/>
              <a:t>the Region</a:t>
            </a:r>
            <a:endParaRPr lang="en-US" sz="1800" b="1" dirty="0"/>
          </a:p>
          <a:p>
            <a:pPr marL="0" indent="0">
              <a:buNone/>
            </a:pPr>
            <a:endParaRPr lang="bs-Latn-BA" sz="1800" b="1" dirty="0" smtClean="0"/>
          </a:p>
          <a:p>
            <a:pPr marL="0" indent="0">
              <a:buNone/>
            </a:pPr>
            <a:endParaRPr lang="bs-Latn-BA" sz="1800" b="1" dirty="0"/>
          </a:p>
          <a:p>
            <a:pPr marL="0" indent="0">
              <a:buNone/>
            </a:pPr>
            <a:endParaRPr lang="en-US" sz="1800" b="1" dirty="0" smtClean="0"/>
          </a:p>
          <a:p>
            <a:pPr marL="0" indent="0">
              <a:buNone/>
            </a:pPr>
            <a:endParaRPr lang="bs-Latn-BA" sz="1800" b="1" dirty="0">
              <a:solidFill>
                <a:srgbClr val="0070C0"/>
              </a:solidFill>
            </a:endParaRPr>
          </a:p>
          <a:p>
            <a:pPr marL="0" indent="0">
              <a:buNone/>
            </a:pPr>
            <a:r>
              <a:rPr lang="hr-HR" sz="1100" dirty="0" smtClean="0"/>
              <a:t>Source</a:t>
            </a:r>
            <a:r>
              <a:rPr lang="hr-HR" sz="1100" dirty="0"/>
              <a:t>: Agency for Staristics of </a:t>
            </a:r>
            <a:r>
              <a:rPr lang="hr-HR" sz="1100" dirty="0" smtClean="0"/>
              <a:t>BiH,</a:t>
            </a:r>
            <a:r>
              <a:rPr lang="en-US" sz="1100" dirty="0"/>
              <a:t> EDE (Emerging and Developing Europe</a:t>
            </a:r>
            <a:r>
              <a:rPr lang="en-US" sz="1100" dirty="0" smtClean="0"/>
              <a:t>)</a:t>
            </a:r>
            <a:r>
              <a:rPr lang="bs-Latn-BA" sz="1100" dirty="0" smtClean="0"/>
              <a:t>, IMF </a:t>
            </a:r>
            <a:r>
              <a:rPr lang="en-US" sz="1100" dirty="0" smtClean="0"/>
              <a:t>(October </a:t>
            </a:r>
            <a:r>
              <a:rPr lang="en-US" sz="1100" dirty="0"/>
              <a:t>2015</a:t>
            </a:r>
            <a:r>
              <a:rPr lang="en-US" sz="1100" dirty="0" smtClean="0"/>
              <a:t>)</a:t>
            </a:r>
            <a:endParaRPr lang="bs-Latn-BA" sz="1100" dirty="0"/>
          </a:p>
          <a:p>
            <a:pPr>
              <a:spcBef>
                <a:spcPts val="0"/>
              </a:spcBef>
              <a:buFont typeface="Wingdings" pitchFamily="2" charset="2"/>
              <a:buChar char="Ø"/>
            </a:pPr>
            <a:r>
              <a:rPr lang="en-US" sz="1800" b="1" dirty="0" smtClean="0">
                <a:solidFill>
                  <a:srgbClr val="0070C0"/>
                </a:solidFill>
              </a:rPr>
              <a:t>National treatment </a:t>
            </a:r>
            <a:r>
              <a:rPr lang="en-US" sz="1800" b="1" dirty="0" smtClean="0"/>
              <a:t>of a foreign investor</a:t>
            </a:r>
            <a:endParaRPr lang="bs-Latn-BA" sz="1800" b="1" dirty="0" smtClean="0"/>
          </a:p>
          <a:p>
            <a:pPr marL="0" indent="0">
              <a:spcBef>
                <a:spcPts val="0"/>
              </a:spcBef>
              <a:buNone/>
            </a:pPr>
            <a:endParaRPr lang="bs-Latn-BA" sz="1800" b="1" dirty="0" smtClean="0"/>
          </a:p>
          <a:p>
            <a:pPr marL="0" indent="0">
              <a:spcBef>
                <a:spcPts val="0"/>
              </a:spcBef>
              <a:buNone/>
            </a:pPr>
            <a:r>
              <a:rPr lang="bs-Latn-BA" dirty="0" smtClean="0"/>
              <a:t>-</a:t>
            </a:r>
            <a:r>
              <a:rPr lang="en-GB" dirty="0" smtClean="0"/>
              <a:t>Foreign </a:t>
            </a:r>
            <a:r>
              <a:rPr lang="en-GB" dirty="0"/>
              <a:t>investors are entitled to transfer abroad, freely </a:t>
            </a:r>
            <a:endParaRPr lang="bs-Latn-BA" dirty="0" smtClean="0"/>
          </a:p>
          <a:p>
            <a:pPr marL="0" indent="0" algn="just">
              <a:lnSpc>
                <a:spcPct val="80000"/>
              </a:lnSpc>
              <a:spcBef>
                <a:spcPct val="20000"/>
              </a:spcBef>
              <a:buClr>
                <a:schemeClr val="tx1"/>
              </a:buClr>
              <a:buNone/>
            </a:pPr>
            <a:r>
              <a:rPr lang="en-GB" dirty="0" smtClean="0"/>
              <a:t>and </a:t>
            </a:r>
            <a:r>
              <a:rPr lang="en-GB" dirty="0"/>
              <a:t>without delay, in convertible currency, proceeds resulting </a:t>
            </a:r>
            <a:endParaRPr lang="bs-Latn-BA" dirty="0" smtClean="0"/>
          </a:p>
          <a:p>
            <a:pPr marL="0" indent="0" algn="just">
              <a:lnSpc>
                <a:spcPct val="80000"/>
              </a:lnSpc>
              <a:spcBef>
                <a:spcPct val="20000"/>
              </a:spcBef>
              <a:buClr>
                <a:schemeClr val="tx1"/>
              </a:buClr>
              <a:buNone/>
            </a:pPr>
            <a:r>
              <a:rPr lang="en-GB" dirty="0" smtClean="0"/>
              <a:t>from </a:t>
            </a:r>
            <a:r>
              <a:rPr lang="en-GB" dirty="0"/>
              <a:t>their investment in </a:t>
            </a:r>
            <a:r>
              <a:rPr lang="en-GB" dirty="0" smtClean="0"/>
              <a:t>B</a:t>
            </a:r>
            <a:r>
              <a:rPr lang="bs-Latn-BA" dirty="0" smtClean="0"/>
              <a:t>i</a:t>
            </a:r>
            <a:r>
              <a:rPr lang="en-GB" dirty="0" smtClean="0"/>
              <a:t>H</a:t>
            </a:r>
            <a:endParaRPr lang="bs-Latn-BA" dirty="0"/>
          </a:p>
          <a:p>
            <a:pPr marL="0" indent="0" algn="just">
              <a:lnSpc>
                <a:spcPct val="80000"/>
              </a:lnSpc>
              <a:spcBef>
                <a:spcPct val="20000"/>
              </a:spcBef>
              <a:buClr>
                <a:schemeClr val="tx1"/>
              </a:buClr>
              <a:buNone/>
            </a:pPr>
            <a:r>
              <a:rPr lang="hr-HR" dirty="0" smtClean="0"/>
              <a:t>-Protection </a:t>
            </a:r>
            <a:r>
              <a:rPr lang="hr-HR" dirty="0"/>
              <a:t>against nationalization, expropriation or similar measures</a:t>
            </a:r>
          </a:p>
          <a:p>
            <a:pPr marL="0" indent="0" algn="just">
              <a:lnSpc>
                <a:spcPct val="80000"/>
              </a:lnSpc>
              <a:spcBef>
                <a:spcPct val="20000"/>
              </a:spcBef>
              <a:buClr>
                <a:schemeClr val="tx1"/>
              </a:buClr>
              <a:buNone/>
            </a:pPr>
            <a:r>
              <a:rPr lang="bs-Latn-BA" dirty="0" smtClean="0"/>
              <a:t>-</a:t>
            </a:r>
            <a:r>
              <a:rPr lang="en-GB" dirty="0" smtClean="0"/>
              <a:t>Foreign </a:t>
            </a:r>
            <a:r>
              <a:rPr lang="en-GB" dirty="0"/>
              <a:t>investors may own real estate in </a:t>
            </a:r>
            <a:r>
              <a:rPr lang="en-GB" dirty="0" smtClean="0"/>
              <a:t>B</a:t>
            </a:r>
            <a:r>
              <a:rPr lang="bs-Latn-BA" dirty="0" smtClean="0"/>
              <a:t>i</a:t>
            </a:r>
            <a:r>
              <a:rPr lang="en-GB" dirty="0" smtClean="0"/>
              <a:t>H</a:t>
            </a:r>
            <a:r>
              <a:rPr lang="bs-Latn-BA" dirty="0"/>
              <a:t>-</a:t>
            </a:r>
            <a:r>
              <a:rPr lang="en-GB" dirty="0"/>
              <a:t>Foreign investors </a:t>
            </a:r>
            <a:endParaRPr lang="bs-Latn-BA" dirty="0" smtClean="0"/>
          </a:p>
          <a:p>
            <a:pPr marL="0" indent="0" algn="just">
              <a:lnSpc>
                <a:spcPct val="80000"/>
              </a:lnSpc>
              <a:spcBef>
                <a:spcPct val="20000"/>
              </a:spcBef>
              <a:buClr>
                <a:schemeClr val="tx1"/>
              </a:buClr>
              <a:buNone/>
            </a:pPr>
            <a:r>
              <a:rPr lang="en-GB" dirty="0" smtClean="0"/>
              <a:t>enjoy </a:t>
            </a:r>
            <a:r>
              <a:rPr lang="en-GB" dirty="0"/>
              <a:t>the same property rights in respect to real estate as </a:t>
            </a:r>
            <a:r>
              <a:rPr lang="en-GB" dirty="0" smtClean="0"/>
              <a:t>B</a:t>
            </a:r>
            <a:r>
              <a:rPr lang="bs-Latn-BA" dirty="0" smtClean="0"/>
              <a:t>i</a:t>
            </a:r>
            <a:r>
              <a:rPr lang="en-GB" dirty="0" smtClean="0"/>
              <a:t>H </a:t>
            </a:r>
            <a:r>
              <a:rPr lang="en-GB" dirty="0"/>
              <a:t>legal entities</a:t>
            </a:r>
            <a:endParaRPr lang="hr-HR" dirty="0"/>
          </a:p>
          <a:p>
            <a:pPr marL="0" indent="0">
              <a:spcBef>
                <a:spcPts val="0"/>
              </a:spcBef>
              <a:buNone/>
            </a:pPr>
            <a:endParaRPr lang="hr-HR" sz="1800" dirty="0"/>
          </a:p>
          <a:p>
            <a:pPr marL="0" indent="0">
              <a:spcBef>
                <a:spcPts val="0"/>
              </a:spcBef>
              <a:buNone/>
            </a:pPr>
            <a:endParaRPr lang="bs-Latn-BA" sz="1800" b="1" dirty="0" smtClean="0"/>
          </a:p>
          <a:p>
            <a:pPr>
              <a:buFont typeface="Wingdings" pitchFamily="2" charset="2"/>
              <a:buChar char="Ø"/>
            </a:pPr>
            <a:endParaRPr lang="bs-Latn-BA" sz="1800" b="1" dirty="0" smtClean="0"/>
          </a:p>
          <a:p>
            <a:pPr>
              <a:buFont typeface="Wingdings" pitchFamily="2" charset="2"/>
              <a:buChar char="Ø"/>
            </a:pPr>
            <a:endParaRPr lang="en-US" sz="1800" b="1" dirty="0" smtClean="0"/>
          </a:p>
          <a:p>
            <a:endParaRPr lang="en-US" sz="1050" dirty="0"/>
          </a:p>
        </p:txBody>
      </p:sp>
      <p:pic>
        <p:nvPicPr>
          <p:cNvPr id="10" name="Picture 4" descr="C:\Documents and Settings\haris.tiro\Desktop\pozadina.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69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8" descr="Grb BiH">
            <a:hlinkClick r:id="rId12" tooltip="Grb BiH"/>
          </p:cNvPr>
          <p:cNvPicPr>
            <a:picLocks noChangeAspect="1" noChangeArrowheads="1"/>
          </p:cNvPicPr>
          <p:nvPr/>
        </p:nvPicPr>
        <p:blipFill>
          <a:blip r:embed="rId13" cstate="print"/>
          <a:srcRect/>
          <a:stretch>
            <a:fillRect/>
          </a:stretch>
        </p:blipFill>
        <p:spPr bwMode="auto">
          <a:xfrm>
            <a:off x="7884368" y="116632"/>
            <a:ext cx="980485" cy="947316"/>
          </a:xfrm>
          <a:prstGeom prst="rect">
            <a:avLst/>
          </a:prstGeom>
          <a:ln>
            <a:noFill/>
          </a:ln>
          <a:effectLst>
            <a:softEdge rad="112500"/>
          </a:effectLst>
        </p:spPr>
      </p:pic>
      <p:pic>
        <p:nvPicPr>
          <p:cNvPr id="12" name="Picture 11"/>
          <p:cNvPicPr/>
          <p:nvPr/>
        </p:nvPicPr>
        <p:blipFill>
          <a:blip r:embed="rId14">
            <a:extLst>
              <a:ext uri="{28A0092B-C50C-407E-A947-70E740481C1C}">
                <a14:useLocalDpi xmlns:a14="http://schemas.microsoft.com/office/drawing/2010/main" val="0"/>
              </a:ext>
            </a:extLst>
          </a:blip>
          <a:srcRect/>
          <a:stretch>
            <a:fillRect/>
          </a:stretch>
        </p:blipFill>
        <p:spPr bwMode="auto">
          <a:xfrm>
            <a:off x="107504" y="1777047"/>
            <a:ext cx="4968551" cy="2588057"/>
          </a:xfrm>
          <a:prstGeom prst="rect">
            <a:avLst/>
          </a:prstGeom>
          <a:noFill/>
          <a:ln>
            <a:noFill/>
          </a:ln>
        </p:spPr>
      </p:pic>
    </p:spTree>
    <p:extLst>
      <p:ext uri="{BB962C8B-B14F-4D97-AF65-F5344CB8AC3E}">
        <p14:creationId xmlns:p14="http://schemas.microsoft.com/office/powerpoint/2010/main" val="42523363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 fill="hold"/>
                                        <p:tgtEl>
                                          <p:spTgt spid="143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C:\Documents and Settings\haris.tiro\Desktop\pozadi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10"/>
          <p:cNvSpPr>
            <a:spLocks noChangeArrowheads="1"/>
          </p:cNvSpPr>
          <p:nvPr/>
        </p:nvSpPr>
        <p:spPr bwMode="auto">
          <a:xfrm>
            <a:off x="1116013" y="188913"/>
            <a:ext cx="75596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100" b="1">
                <a:solidFill>
                  <a:schemeClr val="bg1"/>
                </a:solidFill>
                <a:latin typeface="Calibri" pitchFamily="34" charset="0"/>
              </a:rPr>
              <a:t>Liberal </a:t>
            </a:r>
            <a:r>
              <a:rPr lang="bs-Latn-BA" altLang="en-US" sz="2100" b="1">
                <a:solidFill>
                  <a:schemeClr val="bg1"/>
                </a:solidFill>
                <a:latin typeface="Calibri" pitchFamily="34" charset="0"/>
              </a:rPr>
              <a:t>Foreign </a:t>
            </a:r>
            <a:r>
              <a:rPr lang="en-US" altLang="en-US" sz="2100" b="1">
                <a:solidFill>
                  <a:schemeClr val="bg1"/>
                </a:solidFill>
                <a:latin typeface="Calibri" pitchFamily="34" charset="0"/>
              </a:rPr>
              <a:t>Trade Regime with a </a:t>
            </a:r>
            <a:r>
              <a:rPr lang="bs-Latn-BA" altLang="en-US" sz="2100" b="1">
                <a:solidFill>
                  <a:schemeClr val="bg1"/>
                </a:solidFill>
                <a:latin typeface="Calibri" pitchFamily="34" charset="0"/>
              </a:rPr>
              <a:t>Major Number </a:t>
            </a:r>
            <a:r>
              <a:rPr lang="en-GB" altLang="en-US" sz="2100" b="1">
                <a:solidFill>
                  <a:schemeClr val="bg1"/>
                </a:solidFill>
                <a:latin typeface="Calibri" pitchFamily="34" charset="0"/>
              </a:rPr>
              <a:t>o</a:t>
            </a:r>
            <a:r>
              <a:rPr lang="bs-Latn-BA" altLang="en-US" sz="2100" b="1">
                <a:solidFill>
                  <a:schemeClr val="bg1"/>
                </a:solidFill>
                <a:latin typeface="Calibri" pitchFamily="34" charset="0"/>
              </a:rPr>
              <a:t>f </a:t>
            </a:r>
            <a:r>
              <a:rPr lang="en-US" altLang="en-US" sz="2100" b="1">
                <a:solidFill>
                  <a:schemeClr val="bg1"/>
                </a:solidFill>
                <a:latin typeface="Calibri" pitchFamily="34" charset="0"/>
              </a:rPr>
              <a:t>Countries</a:t>
            </a:r>
            <a:endParaRPr lang="en-GB" altLang="en-US" sz="2100">
              <a:solidFill>
                <a:schemeClr val="bg1"/>
              </a:solidFill>
              <a:latin typeface="Calibri" pitchFamily="34" charset="0"/>
            </a:endParaRPr>
          </a:p>
        </p:txBody>
      </p:sp>
      <p:pic>
        <p:nvPicPr>
          <p:cNvPr id="9220" name="Picture 11" descr="CEFTA NOVA.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413" y="1052513"/>
            <a:ext cx="6381750" cy="536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12"/>
          <p:cNvSpPr/>
          <p:nvPr/>
        </p:nvSpPr>
        <p:spPr>
          <a:xfrm>
            <a:off x="215900" y="765175"/>
            <a:ext cx="2052638" cy="1151657"/>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hr-HR" sz="1500" b="1" dirty="0">
                <a:ea typeface="Cambria Math" panose="02040503050406030204" pitchFamily="18" charset="0"/>
              </a:rPr>
              <a:t>Central European Free Trade Agreement (CEFTA)  - 30 mill</a:t>
            </a:r>
            <a:r>
              <a:rPr lang="en-US" sz="1500" b="1" dirty="0">
                <a:ea typeface="Cambria Math" panose="02040503050406030204" pitchFamily="18" charset="0"/>
              </a:rPr>
              <a:t>ion</a:t>
            </a:r>
            <a:endParaRPr lang="en-GB" sz="1500" b="1" dirty="0">
              <a:ea typeface="Cambria Math" panose="02040503050406030204" pitchFamily="18" charset="0"/>
            </a:endParaRPr>
          </a:p>
        </p:txBody>
      </p:sp>
      <p:sp>
        <p:nvSpPr>
          <p:cNvPr id="14" name="Rounded Rectangle 13"/>
          <p:cNvSpPr/>
          <p:nvPr/>
        </p:nvSpPr>
        <p:spPr>
          <a:xfrm>
            <a:off x="215900" y="5301208"/>
            <a:ext cx="2052638" cy="1440160"/>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r-HR" sz="1400" b="1" dirty="0">
                <a:ea typeface="Cambria Math" panose="02040503050406030204" pitchFamily="18" charset="0"/>
              </a:rPr>
              <a:t>Preferential export regimes with </a:t>
            </a:r>
            <a:r>
              <a:rPr lang="bs-Latn-BA" sz="1400" b="1" dirty="0">
                <a:ea typeface="Cambria Math" panose="02040503050406030204" pitchFamily="18" charset="0"/>
              </a:rPr>
              <a:t>USA, New Zealand, Japan, Russia, Kazakhstan,Belarus, Canada, Australia</a:t>
            </a:r>
            <a:r>
              <a:rPr lang="hr-HR" sz="1400" b="1" dirty="0">
                <a:ea typeface="Cambria Math" panose="02040503050406030204" pitchFamily="18" charset="0"/>
              </a:rPr>
              <a:t> and Iran</a:t>
            </a:r>
            <a:r>
              <a:rPr lang="en-US" sz="1400" b="1" dirty="0">
                <a:ea typeface="Cambria Math" panose="02040503050406030204" pitchFamily="18" charset="0"/>
              </a:rPr>
              <a:t> </a:t>
            </a:r>
            <a:endParaRPr lang="en-GB" sz="1400" b="1" dirty="0">
              <a:ea typeface="Cambria Math" panose="02040503050406030204" pitchFamily="18" charset="0"/>
            </a:endParaRPr>
          </a:p>
        </p:txBody>
      </p:sp>
      <p:sp>
        <p:nvSpPr>
          <p:cNvPr id="15" name="Rounded Rectangle 14"/>
          <p:cNvSpPr/>
          <p:nvPr/>
        </p:nvSpPr>
        <p:spPr>
          <a:xfrm>
            <a:off x="215900" y="1916832"/>
            <a:ext cx="2052638" cy="864096"/>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hr-HR" sz="1500" b="1" dirty="0">
                <a:ea typeface="Cambria Math" panose="02040503050406030204" pitchFamily="18" charset="0"/>
              </a:rPr>
              <a:t>Free Trade Agreement </a:t>
            </a:r>
            <a:r>
              <a:rPr lang="hr-HR" sz="1500" b="1" dirty="0">
                <a:solidFill>
                  <a:srgbClr val="FF0000"/>
                </a:solidFill>
                <a:ea typeface="Cambria Math" panose="02040503050406030204" pitchFamily="18" charset="0"/>
              </a:rPr>
              <a:t>with Turkey  </a:t>
            </a:r>
            <a:r>
              <a:rPr lang="hr-HR" sz="1500" b="1" dirty="0">
                <a:ea typeface="Cambria Math" panose="02040503050406030204" pitchFamily="18" charset="0"/>
              </a:rPr>
              <a:t>- 70 mill</a:t>
            </a:r>
            <a:r>
              <a:rPr lang="en-US" sz="1500" b="1" dirty="0">
                <a:ea typeface="Cambria Math" panose="02040503050406030204" pitchFamily="18" charset="0"/>
              </a:rPr>
              <a:t>ion</a:t>
            </a:r>
            <a:endParaRPr lang="en-GB" sz="1500" b="1" dirty="0">
              <a:ea typeface="Cambria Math" panose="02040503050406030204" pitchFamily="18" charset="0"/>
            </a:endParaRPr>
          </a:p>
        </p:txBody>
      </p:sp>
      <p:sp>
        <p:nvSpPr>
          <p:cNvPr id="16" name="Rounded Rectangle 15"/>
          <p:cNvSpPr/>
          <p:nvPr/>
        </p:nvSpPr>
        <p:spPr>
          <a:xfrm>
            <a:off x="215900" y="4005064"/>
            <a:ext cx="2052638" cy="1296144"/>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hr-HR" sz="1500" b="1" dirty="0">
                <a:ea typeface="Cambria Math" panose="02040503050406030204" pitchFamily="18" charset="0"/>
              </a:rPr>
              <a:t>Preferential Trade Agreement with EU, </a:t>
            </a:r>
          </a:p>
          <a:p>
            <a:pPr algn="ctr" eaLnBrk="1" fontAlgn="auto" hangingPunct="1">
              <a:spcBef>
                <a:spcPts val="0"/>
              </a:spcBef>
              <a:spcAft>
                <a:spcPts val="0"/>
              </a:spcAft>
              <a:defRPr/>
            </a:pPr>
            <a:r>
              <a:rPr lang="hr-HR" sz="1500" b="1" dirty="0">
                <a:ea typeface="Cambria Math" panose="02040503050406030204" pitchFamily="18" charset="0"/>
              </a:rPr>
              <a:t>28 countries  - 500 mill</a:t>
            </a:r>
            <a:r>
              <a:rPr lang="en-US" sz="1500" b="1" dirty="0">
                <a:ea typeface="Cambria Math" panose="02040503050406030204" pitchFamily="18" charset="0"/>
              </a:rPr>
              <a:t>ion</a:t>
            </a:r>
            <a:endParaRPr lang="en-GB" sz="1500" b="1" dirty="0">
              <a:ea typeface="Cambria Math" panose="02040503050406030204" pitchFamily="18" charset="0"/>
            </a:endParaRPr>
          </a:p>
        </p:txBody>
      </p:sp>
      <p:sp>
        <p:nvSpPr>
          <p:cNvPr id="10" name="Rounded Rectangle 9"/>
          <p:cNvSpPr/>
          <p:nvPr/>
        </p:nvSpPr>
        <p:spPr>
          <a:xfrm>
            <a:off x="215900" y="2780928"/>
            <a:ext cx="2052638" cy="1224136"/>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hr-HR" sz="1500" b="1" dirty="0">
                <a:ea typeface="Cambria Math" panose="02040503050406030204" pitchFamily="18" charset="0"/>
              </a:rPr>
              <a:t>Free Trade Agreement with </a:t>
            </a:r>
            <a:r>
              <a:rPr lang="hr-HR" sz="1500" b="1" dirty="0" smtClean="0">
                <a:ea typeface="Cambria Math" panose="02040503050406030204" pitchFamily="18" charset="0"/>
              </a:rPr>
              <a:t>EFTA (Iceland, Liechtenstein, Norway, Switzerland)  </a:t>
            </a:r>
            <a:r>
              <a:rPr lang="hr-HR" sz="1500" b="1" dirty="0">
                <a:ea typeface="Cambria Math" panose="02040503050406030204" pitchFamily="18" charset="0"/>
              </a:rPr>
              <a:t>- </a:t>
            </a:r>
            <a:r>
              <a:rPr lang="hr-HR" sz="1500" b="1" dirty="0" smtClean="0">
                <a:ea typeface="Cambria Math" panose="02040503050406030204" pitchFamily="18" charset="0"/>
              </a:rPr>
              <a:t>13 </a:t>
            </a:r>
            <a:r>
              <a:rPr lang="hr-HR" sz="1500" b="1" dirty="0">
                <a:ea typeface="Cambria Math" panose="02040503050406030204" pitchFamily="18" charset="0"/>
              </a:rPr>
              <a:t>mill</a:t>
            </a:r>
            <a:r>
              <a:rPr lang="en-US" sz="1500" b="1" dirty="0">
                <a:ea typeface="Cambria Math" panose="02040503050406030204" pitchFamily="18" charset="0"/>
              </a:rPr>
              <a:t>ion</a:t>
            </a:r>
            <a:endParaRPr lang="en-GB" sz="1500" b="1" dirty="0">
              <a:ea typeface="Cambria Math" panose="02040503050406030204" pitchFamily="18" charset="0"/>
            </a:endParaRPr>
          </a:p>
        </p:txBody>
      </p:sp>
    </p:spTree>
    <p:extLst>
      <p:ext uri="{BB962C8B-B14F-4D97-AF65-F5344CB8AC3E}">
        <p14:creationId xmlns:p14="http://schemas.microsoft.com/office/powerpoint/2010/main" val="2072707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uxKOym4x.kG.yi29wzV0E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PXY_X5cl5kqZ3QflSdqk5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udsQp4rErke6cguxl10DM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ixUH6ukZ.E6pM_MT.v0IG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nA45fP5nV0ufv2OckfFLo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Y2gFPoCysESXYfE.q3ET8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M4t6fLAhz0.SSWDiKMC6R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AfvUbHHE0e4mVvkl4N9u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gnFHPMHQiU.7oHhcGgFDV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nrcrRAQSAkmQ5ulwv0MXA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Ocq8oF6ITEO6jcq3DJi2r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_IT0ZnDnokuvwiU7_5kYq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BOvx96S5gUG5wHAO.ncML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Mp98baN6pkqWmU1blzhPf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4YwFRmWmeUiyfVkFsn_dO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LcCYnmh30SYZE1KRPzwO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iiajMsdCDU.g0pxy2FCm_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rhl1EVurKU.t4uVF2pPnk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lgEewcHFEe_nIc0JRNBS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PUJfbSoqjEaDfTYGNha3z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tw56awU2k0WRqs7_TOKEx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fAcY7gk10Uy9KCUfGZ56Q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MD3kD4F5tkqtDmpWsDFBF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PXY_X5cl5kqZ3QflSdqk5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udsQp4rErke6cguxl10DM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ixUH6ukZ.E6pM_MT.v0IG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nA45fP5nV0ufv2OckfFLo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Y2gFPoCysESXYfE.q3ET8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M4t6fLAhz0.SSWDiKMC6R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AfvUbHHE0e4mVvkl4N9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EiFxKJvGwU2eXvbRa5167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3HS8KaxdLE.qaTzVfgxqz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gnFHPMHQiU.7oHhcGgFDV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Ocq8oF6ITEO6jcq3DJi2r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_IT0ZnDnokuvwiU7_5kYq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BOvx96S5gUG5wHAO.ncML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Mp98baN6pkqWmU1blzhPf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4YwFRmWmeUiyfVkFsn_dO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pLcCYnmh30SYZE1KRPzwO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iiajMsdCDU.g0pxy2FCm_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rhl1EVurKU.t4uVF2pPnk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gUnnRG8oA0qV2.zqCo3I6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lgEewcHFEe_nIc0JRNBS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udsQp4rErke6cguxl10DM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uxKOym4x.kG.yi29wzV0E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EiFxKJvGwU2eXvbRa5167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gUnnRG8oA0qV2.zqCo3I6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2252</TotalTime>
  <Words>1975</Words>
  <Application>Microsoft Office PowerPoint</Application>
  <PresentationFormat>On-screen Show (4:3)</PresentationFormat>
  <Paragraphs>426</Paragraphs>
  <Slides>30</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Safe investment environment </vt:lpstr>
      <vt:lpstr>Safe investment environment </vt:lpstr>
      <vt:lpstr>PowerPoint Presentation</vt:lpstr>
      <vt:lpstr>PowerPoint Presentation</vt:lpstr>
      <vt:lpstr>Favorable tax environment </vt:lpstr>
      <vt:lpstr>Favorable tax environment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Haris Tiro</dc:creator>
  <cp:lastModifiedBy>Nina Pobrić</cp:lastModifiedBy>
  <cp:revision>273</cp:revision>
  <dcterms:created xsi:type="dcterms:W3CDTF">2012-10-08T12:39:43Z</dcterms:created>
  <dcterms:modified xsi:type="dcterms:W3CDTF">2016-04-13T08:41:02Z</dcterms:modified>
</cp:coreProperties>
</file>